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Lato"/>
      <p:regular r:id="rId21"/>
    </p:embeddedFont>
    <p:embeddedFont>
      <p:font typeface="Lato"/>
      <p:regular r:id="rId22"/>
    </p:embeddedFont>
    <p:embeddedFont>
      <p:font typeface="Lato"/>
      <p:regular r:id="rId23"/>
    </p:embeddedFont>
    <p:embeddedFont>
      <p:font typeface="La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F0E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F0E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F0E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F0E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F0E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F0E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F0E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F0E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F0E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F0E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slideLayout" Target="../slideLayouts/slideLayout7.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479846" y="2790825"/>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312F2B"/>
                </a:solidFill>
                <a:latin typeface="Gelasio" pitchFamily="34" charset="0"/>
                <a:ea typeface="Gelasio" pitchFamily="34" charset="-122"/>
                <a:cs typeface="Gelasio" pitchFamily="34" charset="-120"/>
              </a:rPr>
              <a:t>COCO SCAN</a:t>
            </a:r>
            <a:endParaRPr lang="en-US" sz="4450" dirty="0"/>
          </a:p>
        </p:txBody>
      </p:sp>
      <p:sp>
        <p:nvSpPr>
          <p:cNvPr id="3" name="Text 1"/>
          <p:cNvSpPr/>
          <p:nvPr/>
        </p:nvSpPr>
        <p:spPr>
          <a:xfrm>
            <a:off x="793790" y="3839766"/>
            <a:ext cx="13042821"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Lato" pitchFamily="34" charset="0"/>
                <a:ea typeface="Lato" pitchFamily="34" charset="-122"/>
                <a:cs typeface="Lato" pitchFamily="34" charset="-120"/>
              </a:rPr>
              <a:t>A Mobile-Based AI System for Coconut Leaf Disease Detection</a:t>
            </a:r>
            <a:endParaRPr lang="en-US" sz="1750" dirty="0"/>
          </a:p>
        </p:txBody>
      </p:sp>
      <p:sp>
        <p:nvSpPr>
          <p:cNvPr id="4" name="Text 2"/>
          <p:cNvSpPr/>
          <p:nvPr/>
        </p:nvSpPr>
        <p:spPr>
          <a:xfrm>
            <a:off x="793790" y="4457819"/>
            <a:ext cx="13042821"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Lato" pitchFamily="34" charset="0"/>
                <a:ea typeface="Lato" pitchFamily="34" charset="-122"/>
                <a:cs typeface="Lato" pitchFamily="34" charset="-120"/>
              </a:rPr>
              <a:t>Submitted by Hasitha Eroshana Perera</a:t>
            </a:r>
            <a:endParaRPr lang="en-US" sz="1750" dirty="0"/>
          </a:p>
        </p:txBody>
      </p:sp>
      <p:sp>
        <p:nvSpPr>
          <p:cNvPr id="5" name="Text 3"/>
          <p:cNvSpPr/>
          <p:nvPr/>
        </p:nvSpPr>
        <p:spPr>
          <a:xfrm>
            <a:off x="793790" y="5075873"/>
            <a:ext cx="13042821"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Lato" pitchFamily="34" charset="0"/>
                <a:ea typeface="Lato" pitchFamily="34" charset="-122"/>
                <a:cs typeface="Lato" pitchFamily="34" charset="-120"/>
              </a:rPr>
              <a:t>Cardiff Metropolitan University | BSc Software Engineering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9020" y="574119"/>
            <a:ext cx="6341031" cy="650915"/>
          </a:xfrm>
          <a:prstGeom prst="rect">
            <a:avLst/>
          </a:prstGeom>
          <a:noFill/>
          <a:ln/>
        </p:spPr>
        <p:txBody>
          <a:bodyPr wrap="none" lIns="0" tIns="0" rIns="0" bIns="0" rtlCol="0" anchor="t"/>
          <a:lstStyle/>
          <a:p>
            <a:pPr algn="l" indent="0" marL="0">
              <a:lnSpc>
                <a:spcPts val="5100"/>
              </a:lnSpc>
              <a:buNone/>
            </a:pPr>
            <a:r>
              <a:rPr lang="en-US" sz="4100" dirty="0">
                <a:solidFill>
                  <a:srgbClr val="312F2B"/>
                </a:solidFill>
                <a:latin typeface="Gelasio" pitchFamily="34" charset="0"/>
                <a:ea typeface="Gelasio" pitchFamily="34" charset="-122"/>
                <a:cs typeface="Gelasio" pitchFamily="34" charset="-120"/>
              </a:rPr>
              <a:t>Conclusion &amp; Future Vision</a:t>
            </a:r>
            <a:endParaRPr lang="en-US" sz="4100" dirty="0"/>
          </a:p>
        </p:txBody>
      </p:sp>
      <p:sp>
        <p:nvSpPr>
          <p:cNvPr id="3" name="Text 1"/>
          <p:cNvSpPr/>
          <p:nvPr/>
        </p:nvSpPr>
        <p:spPr>
          <a:xfrm>
            <a:off x="729020" y="1641634"/>
            <a:ext cx="13172361" cy="666750"/>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Lato" pitchFamily="34" charset="0"/>
                <a:ea typeface="Lato" pitchFamily="34" charset="-122"/>
                <a:cs typeface="Lato" pitchFamily="34" charset="-120"/>
              </a:rPr>
              <a:t>COCO SCAN successfully provides an accessible, offline-first solution for coconut leaf disease detection, empowering farmers and reducing crop losses in Sri Lanka. It's a significant step towards integrating digital innovation into agriculture.</a:t>
            </a:r>
            <a:endParaRPr lang="en-US" sz="1600" dirty="0"/>
          </a:p>
        </p:txBody>
      </p:sp>
      <p:sp>
        <p:nvSpPr>
          <p:cNvPr id="4" name="Shape 2"/>
          <p:cNvSpPr/>
          <p:nvPr/>
        </p:nvSpPr>
        <p:spPr>
          <a:xfrm>
            <a:off x="3198733" y="2542699"/>
            <a:ext cx="1646515" cy="1200150"/>
          </a:xfrm>
          <a:prstGeom prst="roundRect">
            <a:avLst>
              <a:gd name="adj" fmla="val 7290"/>
            </a:avLst>
          </a:prstGeom>
          <a:solidFill>
            <a:srgbClr val="325F7B"/>
          </a:solidFill>
          <a:ln w="7620">
            <a:solidFill>
              <a:srgbClr val="4B7894"/>
            </a:solidFill>
            <a:prstDash val="solid"/>
          </a:ln>
        </p:spPr>
      </p:sp>
      <p:pic>
        <p:nvPicPr>
          <p:cNvPr id="5" name="Image 0" descr="preencoded.png">    </p:cNvPr>
          <p:cNvPicPr>
            <a:picLocks noChangeAspect="1"/>
          </p:cNvPicPr>
          <p:nvPr/>
        </p:nvPicPr>
        <p:blipFill>
          <a:blip r:embed="rId1"/>
          <a:stretch>
            <a:fillRect/>
          </a:stretch>
        </p:blipFill>
        <p:spPr>
          <a:xfrm>
            <a:off x="3875484" y="2959656"/>
            <a:ext cx="292894" cy="366117"/>
          </a:xfrm>
          <a:prstGeom prst="rect">
            <a:avLst/>
          </a:prstGeom>
        </p:spPr>
      </p:pic>
      <p:sp>
        <p:nvSpPr>
          <p:cNvPr id="6" name="Text 3"/>
          <p:cNvSpPr/>
          <p:nvPr/>
        </p:nvSpPr>
        <p:spPr>
          <a:xfrm>
            <a:off x="5053489" y="2750939"/>
            <a:ext cx="2603778" cy="325398"/>
          </a:xfrm>
          <a:prstGeom prst="rect">
            <a:avLst/>
          </a:prstGeom>
          <a:noFill/>
          <a:ln/>
        </p:spPr>
        <p:txBody>
          <a:bodyPr wrap="none" lIns="0" tIns="0" rIns="0" bIns="0" rtlCol="0" anchor="t"/>
          <a:lstStyle/>
          <a:p>
            <a:pPr algn="l" indent="0" marL="0">
              <a:lnSpc>
                <a:spcPts val="2550"/>
              </a:lnSpc>
              <a:buNone/>
            </a:pPr>
            <a:r>
              <a:rPr lang="en-US" sz="2050" dirty="0">
                <a:solidFill>
                  <a:srgbClr val="272525"/>
                </a:solidFill>
                <a:latin typeface="Gelasio" pitchFamily="34" charset="0"/>
                <a:ea typeface="Gelasio" pitchFamily="34" charset="-122"/>
                <a:cs typeface="Gelasio" pitchFamily="34" charset="-120"/>
              </a:rPr>
              <a:t>Scale Nationally</a:t>
            </a:r>
            <a:endParaRPr lang="en-US" sz="2050" dirty="0"/>
          </a:p>
        </p:txBody>
      </p:sp>
      <p:sp>
        <p:nvSpPr>
          <p:cNvPr id="7" name="Text 4"/>
          <p:cNvSpPr/>
          <p:nvPr/>
        </p:nvSpPr>
        <p:spPr>
          <a:xfrm>
            <a:off x="5053489" y="3201233"/>
            <a:ext cx="3034903" cy="333375"/>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Lato" pitchFamily="34" charset="0"/>
                <a:ea typeface="Lato" pitchFamily="34" charset="-122"/>
                <a:cs typeface="Lato" pitchFamily="34" charset="-120"/>
              </a:rPr>
              <a:t>Pilot deployments in key districts.</a:t>
            </a:r>
            <a:endParaRPr lang="en-US" sz="1600" dirty="0"/>
          </a:p>
        </p:txBody>
      </p:sp>
      <p:sp>
        <p:nvSpPr>
          <p:cNvPr id="8" name="Shape 5"/>
          <p:cNvSpPr/>
          <p:nvPr/>
        </p:nvSpPr>
        <p:spPr>
          <a:xfrm>
            <a:off x="4949309" y="3733324"/>
            <a:ext cx="8848011" cy="11430"/>
          </a:xfrm>
          <a:prstGeom prst="roundRect">
            <a:avLst>
              <a:gd name="adj" fmla="val 765449"/>
            </a:avLst>
          </a:prstGeom>
          <a:solidFill>
            <a:srgbClr val="325F7B"/>
          </a:solidFill>
          <a:ln/>
        </p:spPr>
      </p:sp>
      <p:sp>
        <p:nvSpPr>
          <p:cNvPr id="9" name="Shape 6"/>
          <p:cNvSpPr/>
          <p:nvPr/>
        </p:nvSpPr>
        <p:spPr>
          <a:xfrm>
            <a:off x="2375535" y="3846909"/>
            <a:ext cx="3293031" cy="1200150"/>
          </a:xfrm>
          <a:prstGeom prst="roundRect">
            <a:avLst>
              <a:gd name="adj" fmla="val 7290"/>
            </a:avLst>
          </a:prstGeom>
          <a:solidFill>
            <a:srgbClr val="325F7B"/>
          </a:solidFill>
          <a:ln w="7620">
            <a:solidFill>
              <a:srgbClr val="4B7894"/>
            </a:solidFill>
            <a:prstDash val="solid"/>
          </a:ln>
        </p:spPr>
      </p:sp>
      <p:pic>
        <p:nvPicPr>
          <p:cNvPr id="10" name="Image 1" descr="preencoded.png">    </p:cNvPr>
          <p:cNvPicPr>
            <a:picLocks noChangeAspect="1"/>
          </p:cNvPicPr>
          <p:nvPr/>
        </p:nvPicPr>
        <p:blipFill>
          <a:blip r:embed="rId2"/>
          <a:stretch>
            <a:fillRect/>
          </a:stretch>
        </p:blipFill>
        <p:spPr>
          <a:xfrm>
            <a:off x="3875603" y="4263866"/>
            <a:ext cx="292894" cy="366117"/>
          </a:xfrm>
          <a:prstGeom prst="rect">
            <a:avLst/>
          </a:prstGeom>
        </p:spPr>
      </p:pic>
      <p:sp>
        <p:nvSpPr>
          <p:cNvPr id="11" name="Text 7"/>
          <p:cNvSpPr/>
          <p:nvPr/>
        </p:nvSpPr>
        <p:spPr>
          <a:xfrm>
            <a:off x="5876806" y="4055150"/>
            <a:ext cx="2603778" cy="325398"/>
          </a:xfrm>
          <a:prstGeom prst="rect">
            <a:avLst/>
          </a:prstGeom>
          <a:noFill/>
          <a:ln/>
        </p:spPr>
        <p:txBody>
          <a:bodyPr wrap="none" lIns="0" tIns="0" rIns="0" bIns="0" rtlCol="0" anchor="t"/>
          <a:lstStyle/>
          <a:p>
            <a:pPr algn="l" indent="0" marL="0">
              <a:lnSpc>
                <a:spcPts val="2550"/>
              </a:lnSpc>
              <a:buNone/>
            </a:pPr>
            <a:r>
              <a:rPr lang="en-US" sz="2050" dirty="0">
                <a:solidFill>
                  <a:srgbClr val="272525"/>
                </a:solidFill>
                <a:latin typeface="Gelasio" pitchFamily="34" charset="0"/>
                <a:ea typeface="Gelasio" pitchFamily="34" charset="-122"/>
                <a:cs typeface="Gelasio" pitchFamily="34" charset="-120"/>
              </a:rPr>
              <a:t>Expand Dataset</a:t>
            </a:r>
            <a:endParaRPr lang="en-US" sz="2050" dirty="0"/>
          </a:p>
        </p:txBody>
      </p:sp>
      <p:sp>
        <p:nvSpPr>
          <p:cNvPr id="12" name="Text 8"/>
          <p:cNvSpPr/>
          <p:nvPr/>
        </p:nvSpPr>
        <p:spPr>
          <a:xfrm>
            <a:off x="5876806" y="4505444"/>
            <a:ext cx="4079319" cy="333375"/>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Lato" pitchFamily="34" charset="0"/>
                <a:ea typeface="Lato" pitchFamily="34" charset="-122"/>
                <a:cs typeface="Lato" pitchFamily="34" charset="-120"/>
              </a:rPr>
              <a:t>Continuous collection for improved accuracy.</a:t>
            </a:r>
            <a:endParaRPr lang="en-US" sz="1600" dirty="0"/>
          </a:p>
        </p:txBody>
      </p:sp>
      <p:sp>
        <p:nvSpPr>
          <p:cNvPr id="13" name="Shape 9"/>
          <p:cNvSpPr/>
          <p:nvPr/>
        </p:nvSpPr>
        <p:spPr>
          <a:xfrm>
            <a:off x="5772626" y="5037534"/>
            <a:ext cx="8024693" cy="11430"/>
          </a:xfrm>
          <a:prstGeom prst="roundRect">
            <a:avLst>
              <a:gd name="adj" fmla="val 765449"/>
            </a:avLst>
          </a:prstGeom>
          <a:solidFill>
            <a:srgbClr val="325F7B"/>
          </a:solidFill>
          <a:ln/>
        </p:spPr>
      </p:sp>
      <p:sp>
        <p:nvSpPr>
          <p:cNvPr id="14" name="Shape 10"/>
          <p:cNvSpPr/>
          <p:nvPr/>
        </p:nvSpPr>
        <p:spPr>
          <a:xfrm>
            <a:off x="1552218" y="5151120"/>
            <a:ext cx="4939546" cy="1200150"/>
          </a:xfrm>
          <a:prstGeom prst="roundRect">
            <a:avLst>
              <a:gd name="adj" fmla="val 7290"/>
            </a:avLst>
          </a:prstGeom>
          <a:solidFill>
            <a:srgbClr val="325F7B"/>
          </a:solidFill>
          <a:ln w="7620">
            <a:solidFill>
              <a:srgbClr val="4B7894"/>
            </a:solidFill>
            <a:prstDash val="solid"/>
          </a:ln>
        </p:spPr>
      </p:sp>
      <p:pic>
        <p:nvPicPr>
          <p:cNvPr id="15" name="Image 2" descr="preencoded.png">    </p:cNvPr>
          <p:cNvPicPr>
            <a:picLocks noChangeAspect="1"/>
          </p:cNvPicPr>
          <p:nvPr/>
        </p:nvPicPr>
        <p:blipFill>
          <a:blip r:embed="rId3"/>
          <a:stretch>
            <a:fillRect/>
          </a:stretch>
        </p:blipFill>
        <p:spPr>
          <a:xfrm>
            <a:off x="3875484" y="5568077"/>
            <a:ext cx="292894" cy="366117"/>
          </a:xfrm>
          <a:prstGeom prst="rect">
            <a:avLst/>
          </a:prstGeom>
        </p:spPr>
      </p:pic>
      <p:sp>
        <p:nvSpPr>
          <p:cNvPr id="16" name="Text 11"/>
          <p:cNvSpPr/>
          <p:nvPr/>
        </p:nvSpPr>
        <p:spPr>
          <a:xfrm>
            <a:off x="6700004" y="5359360"/>
            <a:ext cx="2812375" cy="325398"/>
          </a:xfrm>
          <a:prstGeom prst="rect">
            <a:avLst/>
          </a:prstGeom>
          <a:noFill/>
          <a:ln/>
        </p:spPr>
        <p:txBody>
          <a:bodyPr wrap="none" lIns="0" tIns="0" rIns="0" bIns="0" rtlCol="0" anchor="t"/>
          <a:lstStyle/>
          <a:p>
            <a:pPr algn="l" indent="0" marL="0">
              <a:lnSpc>
                <a:spcPts val="2550"/>
              </a:lnSpc>
              <a:buNone/>
            </a:pPr>
            <a:r>
              <a:rPr lang="en-US" sz="2050" dirty="0">
                <a:solidFill>
                  <a:srgbClr val="272525"/>
                </a:solidFill>
                <a:latin typeface="Gelasio" pitchFamily="34" charset="0"/>
                <a:ea typeface="Gelasio" pitchFamily="34" charset="-122"/>
                <a:cs typeface="Gelasio" pitchFamily="34" charset="-120"/>
              </a:rPr>
              <a:t>Strengthen Partnerships</a:t>
            </a:r>
            <a:endParaRPr lang="en-US" sz="2050" dirty="0"/>
          </a:p>
        </p:txBody>
      </p:sp>
      <p:sp>
        <p:nvSpPr>
          <p:cNvPr id="17" name="Text 12"/>
          <p:cNvSpPr/>
          <p:nvPr/>
        </p:nvSpPr>
        <p:spPr>
          <a:xfrm>
            <a:off x="6700004" y="5809655"/>
            <a:ext cx="3787973" cy="333375"/>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Lato" pitchFamily="34" charset="0"/>
                <a:ea typeface="Lato" pitchFamily="34" charset="-122"/>
                <a:cs typeface="Lato" pitchFamily="34" charset="-120"/>
              </a:rPr>
              <a:t>Collaborate with government, CRI, NGOs.</a:t>
            </a:r>
            <a:endParaRPr lang="en-US" sz="1600" dirty="0"/>
          </a:p>
        </p:txBody>
      </p:sp>
      <p:sp>
        <p:nvSpPr>
          <p:cNvPr id="18" name="Shape 13"/>
          <p:cNvSpPr/>
          <p:nvPr/>
        </p:nvSpPr>
        <p:spPr>
          <a:xfrm>
            <a:off x="6595824" y="6341745"/>
            <a:ext cx="7201495" cy="11430"/>
          </a:xfrm>
          <a:prstGeom prst="roundRect">
            <a:avLst>
              <a:gd name="adj" fmla="val 765449"/>
            </a:avLst>
          </a:prstGeom>
          <a:solidFill>
            <a:srgbClr val="325F7B"/>
          </a:solidFill>
          <a:ln/>
        </p:spPr>
      </p:sp>
      <p:sp>
        <p:nvSpPr>
          <p:cNvPr id="19" name="Shape 14"/>
          <p:cNvSpPr/>
          <p:nvPr/>
        </p:nvSpPr>
        <p:spPr>
          <a:xfrm>
            <a:off x="729020" y="6455331"/>
            <a:ext cx="6586180" cy="1200150"/>
          </a:xfrm>
          <a:prstGeom prst="roundRect">
            <a:avLst>
              <a:gd name="adj" fmla="val 7290"/>
            </a:avLst>
          </a:prstGeom>
          <a:solidFill>
            <a:srgbClr val="325F7B"/>
          </a:solidFill>
          <a:ln w="7620">
            <a:solidFill>
              <a:srgbClr val="4B7894"/>
            </a:solidFill>
            <a:prstDash val="solid"/>
          </a:ln>
        </p:spPr>
      </p:sp>
      <p:pic>
        <p:nvPicPr>
          <p:cNvPr id="20" name="Image 3" descr="preencoded.png">    </p:cNvPr>
          <p:cNvPicPr>
            <a:picLocks noChangeAspect="1"/>
          </p:cNvPicPr>
          <p:nvPr/>
        </p:nvPicPr>
        <p:blipFill>
          <a:blip r:embed="rId4"/>
          <a:stretch>
            <a:fillRect/>
          </a:stretch>
        </p:blipFill>
        <p:spPr>
          <a:xfrm>
            <a:off x="3875603" y="6872288"/>
            <a:ext cx="292894" cy="366117"/>
          </a:xfrm>
          <a:prstGeom prst="rect">
            <a:avLst/>
          </a:prstGeom>
        </p:spPr>
      </p:pic>
      <p:sp>
        <p:nvSpPr>
          <p:cNvPr id="21" name="Text 15"/>
          <p:cNvSpPr/>
          <p:nvPr/>
        </p:nvSpPr>
        <p:spPr>
          <a:xfrm>
            <a:off x="7523440" y="6663571"/>
            <a:ext cx="2603778" cy="325398"/>
          </a:xfrm>
          <a:prstGeom prst="rect">
            <a:avLst/>
          </a:prstGeom>
          <a:noFill/>
          <a:ln/>
        </p:spPr>
        <p:txBody>
          <a:bodyPr wrap="none" lIns="0" tIns="0" rIns="0" bIns="0" rtlCol="0" anchor="t"/>
          <a:lstStyle/>
          <a:p>
            <a:pPr algn="l" indent="0" marL="0">
              <a:lnSpc>
                <a:spcPts val="2550"/>
              </a:lnSpc>
              <a:buNone/>
            </a:pPr>
            <a:r>
              <a:rPr lang="en-US" sz="2050" dirty="0">
                <a:solidFill>
                  <a:srgbClr val="272525"/>
                </a:solidFill>
                <a:latin typeface="Gelasio" pitchFamily="34" charset="0"/>
                <a:ea typeface="Gelasio" pitchFamily="34" charset="-122"/>
                <a:cs typeface="Gelasio" pitchFamily="34" charset="-120"/>
              </a:rPr>
              <a:t>Build Ecosystem</a:t>
            </a:r>
            <a:endParaRPr lang="en-US" sz="2050" dirty="0"/>
          </a:p>
        </p:txBody>
      </p:sp>
      <p:sp>
        <p:nvSpPr>
          <p:cNvPr id="22" name="Text 16"/>
          <p:cNvSpPr/>
          <p:nvPr/>
        </p:nvSpPr>
        <p:spPr>
          <a:xfrm>
            <a:off x="7523440" y="7113865"/>
            <a:ext cx="3430191" cy="333375"/>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Lato" pitchFamily="34" charset="0"/>
                <a:ea typeface="Lato" pitchFamily="34" charset="-122"/>
                <a:cs typeface="Lato" pitchFamily="34" charset="-120"/>
              </a:rPr>
              <a:t>Expand to other crops, pest detection.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6280" y="737473"/>
            <a:ext cx="7711440" cy="1278969"/>
          </a:xfrm>
          <a:prstGeom prst="rect">
            <a:avLst/>
          </a:prstGeom>
          <a:noFill/>
          <a:ln/>
        </p:spPr>
        <p:txBody>
          <a:bodyPr wrap="square" lIns="0" tIns="0" rIns="0" bIns="0" rtlCol="0" anchor="t"/>
          <a:lstStyle/>
          <a:p>
            <a:pPr algn="l" indent="0" marL="0">
              <a:lnSpc>
                <a:spcPts val="5000"/>
              </a:lnSpc>
              <a:buNone/>
            </a:pPr>
            <a:r>
              <a:rPr lang="en-US" sz="4000" dirty="0">
                <a:solidFill>
                  <a:srgbClr val="312F2B"/>
                </a:solidFill>
                <a:latin typeface="Gelasio" pitchFamily="34" charset="0"/>
                <a:ea typeface="Gelasio" pitchFamily="34" charset="-122"/>
                <a:cs typeface="Gelasio" pitchFamily="34" charset="-120"/>
              </a:rPr>
              <a:t>The Challenge: Protecting Sri Lanka's "Tree of Life"</a:t>
            </a:r>
            <a:endParaRPr lang="en-US" sz="4000" dirty="0"/>
          </a:p>
        </p:txBody>
      </p:sp>
      <p:sp>
        <p:nvSpPr>
          <p:cNvPr id="4" name="Text 1"/>
          <p:cNvSpPr/>
          <p:nvPr/>
        </p:nvSpPr>
        <p:spPr>
          <a:xfrm>
            <a:off x="716280" y="2323386"/>
            <a:ext cx="7711440" cy="982266"/>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Lato" pitchFamily="34" charset="0"/>
                <a:ea typeface="Lato" pitchFamily="34" charset="-122"/>
                <a:cs typeface="Lato" pitchFamily="34" charset="-120"/>
              </a:rPr>
              <a:t>Coconut farming is vital to Sri Lanka's economy, providing food, income, and jobs. However, leaf diseases like Bud Rot and Gray Leaf Spot severely impact harvests, weakening or even killing trees.</a:t>
            </a:r>
            <a:endParaRPr lang="en-US" sz="1600" dirty="0"/>
          </a:p>
        </p:txBody>
      </p:sp>
      <p:sp>
        <p:nvSpPr>
          <p:cNvPr id="5" name="Shape 2"/>
          <p:cNvSpPr/>
          <p:nvPr/>
        </p:nvSpPr>
        <p:spPr>
          <a:xfrm>
            <a:off x="716280" y="3535799"/>
            <a:ext cx="3753445" cy="2199442"/>
          </a:xfrm>
          <a:prstGeom prst="roundRect">
            <a:avLst>
              <a:gd name="adj" fmla="val 3908"/>
            </a:avLst>
          </a:prstGeom>
          <a:solidFill>
            <a:srgbClr val="F6F0E4">
              <a:alpha val="95000"/>
            </a:srgbClr>
          </a:solidFill>
          <a:ln w="22860">
            <a:solidFill>
              <a:srgbClr val="325F7B"/>
            </a:solidFill>
            <a:prstDash val="solid"/>
          </a:ln>
        </p:spPr>
      </p:sp>
      <p:sp>
        <p:nvSpPr>
          <p:cNvPr id="6" name="Shape 3"/>
          <p:cNvSpPr/>
          <p:nvPr/>
        </p:nvSpPr>
        <p:spPr>
          <a:xfrm>
            <a:off x="716280" y="3535799"/>
            <a:ext cx="91440" cy="2199442"/>
          </a:xfrm>
          <a:prstGeom prst="roundRect">
            <a:avLst>
              <a:gd name="adj" fmla="val 94002"/>
            </a:avLst>
          </a:prstGeom>
          <a:solidFill>
            <a:srgbClr val="325F7B"/>
          </a:solidFill>
          <a:ln/>
        </p:spPr>
      </p:sp>
      <p:sp>
        <p:nvSpPr>
          <p:cNvPr id="7" name="Text 4"/>
          <p:cNvSpPr/>
          <p:nvPr/>
        </p:nvSpPr>
        <p:spPr>
          <a:xfrm>
            <a:off x="1035129" y="3763208"/>
            <a:ext cx="3207187" cy="639604"/>
          </a:xfrm>
          <a:prstGeom prst="rect">
            <a:avLst/>
          </a:prstGeom>
          <a:noFill/>
          <a:ln/>
        </p:spPr>
        <p:txBody>
          <a:bodyPr wrap="square" lIns="0" tIns="0" rIns="0" bIns="0" rtlCol="0" anchor="t"/>
          <a:lstStyle/>
          <a:p>
            <a:pPr algn="l" indent="0" marL="0">
              <a:lnSpc>
                <a:spcPts val="2500"/>
              </a:lnSpc>
              <a:buNone/>
            </a:pPr>
            <a:r>
              <a:rPr lang="en-US" sz="2000" dirty="0">
                <a:solidFill>
                  <a:srgbClr val="272525"/>
                </a:solidFill>
                <a:latin typeface="Gelasio" pitchFamily="34" charset="0"/>
                <a:ea typeface="Gelasio" pitchFamily="34" charset="-122"/>
                <a:cs typeface="Gelasio" pitchFamily="34" charset="-120"/>
              </a:rPr>
              <a:t>Crop Loss &amp; Income Reduction</a:t>
            </a:r>
            <a:endParaRPr lang="en-US" sz="2000" dirty="0"/>
          </a:p>
        </p:txBody>
      </p:sp>
      <p:sp>
        <p:nvSpPr>
          <p:cNvPr id="8" name="Text 5"/>
          <p:cNvSpPr/>
          <p:nvPr/>
        </p:nvSpPr>
        <p:spPr>
          <a:xfrm>
            <a:off x="1035129" y="4525566"/>
            <a:ext cx="3207187" cy="982266"/>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Lato" pitchFamily="34" charset="0"/>
                <a:ea typeface="Lato" pitchFamily="34" charset="-122"/>
                <a:cs typeface="Lato" pitchFamily="34" charset="-120"/>
              </a:rPr>
              <a:t>Diseases lead to fewer coconuts and significant income loss for farmers.</a:t>
            </a:r>
            <a:endParaRPr lang="en-US" sz="1600" dirty="0"/>
          </a:p>
        </p:txBody>
      </p:sp>
      <p:sp>
        <p:nvSpPr>
          <p:cNvPr id="9" name="Shape 6"/>
          <p:cNvSpPr/>
          <p:nvPr/>
        </p:nvSpPr>
        <p:spPr>
          <a:xfrm>
            <a:off x="4674275" y="3535799"/>
            <a:ext cx="3753445" cy="2199442"/>
          </a:xfrm>
          <a:prstGeom prst="roundRect">
            <a:avLst>
              <a:gd name="adj" fmla="val 3908"/>
            </a:avLst>
          </a:prstGeom>
          <a:solidFill>
            <a:srgbClr val="F6F0E4">
              <a:alpha val="95000"/>
            </a:srgbClr>
          </a:solidFill>
          <a:ln w="22860">
            <a:solidFill>
              <a:srgbClr val="325F7B"/>
            </a:solidFill>
            <a:prstDash val="solid"/>
          </a:ln>
        </p:spPr>
      </p:sp>
      <p:sp>
        <p:nvSpPr>
          <p:cNvPr id="10" name="Shape 7"/>
          <p:cNvSpPr/>
          <p:nvPr/>
        </p:nvSpPr>
        <p:spPr>
          <a:xfrm>
            <a:off x="4674275" y="3535799"/>
            <a:ext cx="91440" cy="2199442"/>
          </a:xfrm>
          <a:prstGeom prst="roundRect">
            <a:avLst>
              <a:gd name="adj" fmla="val 94002"/>
            </a:avLst>
          </a:prstGeom>
          <a:solidFill>
            <a:srgbClr val="325F7B"/>
          </a:solidFill>
          <a:ln/>
        </p:spPr>
      </p:sp>
      <p:sp>
        <p:nvSpPr>
          <p:cNvPr id="11" name="Text 8"/>
          <p:cNvSpPr/>
          <p:nvPr/>
        </p:nvSpPr>
        <p:spPr>
          <a:xfrm>
            <a:off x="4993124" y="3763208"/>
            <a:ext cx="3035379" cy="319802"/>
          </a:xfrm>
          <a:prstGeom prst="rect">
            <a:avLst/>
          </a:prstGeom>
          <a:noFill/>
          <a:ln/>
        </p:spPr>
        <p:txBody>
          <a:bodyPr wrap="none" lIns="0" tIns="0" rIns="0" bIns="0" rtlCol="0" anchor="t"/>
          <a:lstStyle/>
          <a:p>
            <a:pPr algn="l" indent="0" marL="0">
              <a:lnSpc>
                <a:spcPts val="2500"/>
              </a:lnSpc>
              <a:buNone/>
            </a:pPr>
            <a:r>
              <a:rPr lang="en-US" sz="2000" dirty="0">
                <a:solidFill>
                  <a:srgbClr val="272525"/>
                </a:solidFill>
                <a:latin typeface="Gelasio" pitchFamily="34" charset="0"/>
                <a:ea typeface="Gelasio" pitchFamily="34" charset="-122"/>
                <a:cs typeface="Gelasio" pitchFamily="34" charset="-120"/>
              </a:rPr>
              <a:t>Slow, Inaccurate Detection</a:t>
            </a:r>
            <a:endParaRPr lang="en-US" sz="2000" dirty="0"/>
          </a:p>
        </p:txBody>
      </p:sp>
      <p:sp>
        <p:nvSpPr>
          <p:cNvPr id="12" name="Text 9"/>
          <p:cNvSpPr/>
          <p:nvPr/>
        </p:nvSpPr>
        <p:spPr>
          <a:xfrm>
            <a:off x="4993124" y="4205764"/>
            <a:ext cx="3207187" cy="982266"/>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Lato" pitchFamily="34" charset="0"/>
                <a:ea typeface="Lato" pitchFamily="34" charset="-122"/>
                <a:cs typeface="Lato" pitchFamily="34" charset="-120"/>
              </a:rPr>
              <a:t>Manual methods are slow, unreliable, and often too late to save trees.</a:t>
            </a:r>
            <a:endParaRPr lang="en-US" sz="1600" dirty="0"/>
          </a:p>
        </p:txBody>
      </p:sp>
      <p:sp>
        <p:nvSpPr>
          <p:cNvPr id="13" name="Shape 10"/>
          <p:cNvSpPr/>
          <p:nvPr/>
        </p:nvSpPr>
        <p:spPr>
          <a:xfrm>
            <a:off x="716280" y="5939790"/>
            <a:ext cx="3753445" cy="1552218"/>
          </a:xfrm>
          <a:prstGeom prst="roundRect">
            <a:avLst>
              <a:gd name="adj" fmla="val 5538"/>
            </a:avLst>
          </a:prstGeom>
          <a:solidFill>
            <a:srgbClr val="F6F0E4">
              <a:alpha val="95000"/>
            </a:srgbClr>
          </a:solidFill>
          <a:ln w="22860">
            <a:solidFill>
              <a:srgbClr val="325F7B"/>
            </a:solidFill>
            <a:prstDash val="solid"/>
          </a:ln>
        </p:spPr>
      </p:sp>
      <p:sp>
        <p:nvSpPr>
          <p:cNvPr id="14" name="Shape 11"/>
          <p:cNvSpPr/>
          <p:nvPr/>
        </p:nvSpPr>
        <p:spPr>
          <a:xfrm>
            <a:off x="716280" y="5939790"/>
            <a:ext cx="91440" cy="1552218"/>
          </a:xfrm>
          <a:prstGeom prst="roundRect">
            <a:avLst>
              <a:gd name="adj" fmla="val 94002"/>
            </a:avLst>
          </a:prstGeom>
          <a:solidFill>
            <a:srgbClr val="325F7B"/>
          </a:solidFill>
          <a:ln/>
        </p:spPr>
      </p:sp>
      <p:sp>
        <p:nvSpPr>
          <p:cNvPr id="15" name="Text 12"/>
          <p:cNvSpPr/>
          <p:nvPr/>
        </p:nvSpPr>
        <p:spPr>
          <a:xfrm>
            <a:off x="1035129" y="6167199"/>
            <a:ext cx="2558177" cy="319802"/>
          </a:xfrm>
          <a:prstGeom prst="rect">
            <a:avLst/>
          </a:prstGeom>
          <a:noFill/>
          <a:ln/>
        </p:spPr>
        <p:txBody>
          <a:bodyPr wrap="none" lIns="0" tIns="0" rIns="0" bIns="0" rtlCol="0" anchor="t"/>
          <a:lstStyle/>
          <a:p>
            <a:pPr algn="l" indent="0" marL="0">
              <a:lnSpc>
                <a:spcPts val="2500"/>
              </a:lnSpc>
              <a:buNone/>
            </a:pPr>
            <a:r>
              <a:rPr lang="en-US" sz="2000" dirty="0">
                <a:solidFill>
                  <a:srgbClr val="272525"/>
                </a:solidFill>
                <a:latin typeface="Gelasio" pitchFamily="34" charset="0"/>
                <a:ea typeface="Gelasio" pitchFamily="34" charset="-122"/>
                <a:cs typeface="Gelasio" pitchFamily="34" charset="-120"/>
              </a:rPr>
              <a:t>Costly Lab Testing</a:t>
            </a:r>
            <a:endParaRPr lang="en-US" sz="2000" dirty="0"/>
          </a:p>
        </p:txBody>
      </p:sp>
      <p:sp>
        <p:nvSpPr>
          <p:cNvPr id="16" name="Text 13"/>
          <p:cNvSpPr/>
          <p:nvPr/>
        </p:nvSpPr>
        <p:spPr>
          <a:xfrm>
            <a:off x="1035129" y="6609755"/>
            <a:ext cx="3207187" cy="654844"/>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Lato" pitchFamily="34" charset="0"/>
                <a:ea typeface="Lato" pitchFamily="34" charset="-122"/>
                <a:cs typeface="Lato" pitchFamily="34" charset="-120"/>
              </a:rPr>
              <a:t>Lab tests are expensive and impractical for most small farmers.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5800" y="539472"/>
            <a:ext cx="7772400" cy="1224439"/>
          </a:xfrm>
          <a:prstGeom prst="rect">
            <a:avLst/>
          </a:prstGeom>
          <a:noFill/>
          <a:ln/>
        </p:spPr>
        <p:txBody>
          <a:bodyPr wrap="square" lIns="0" tIns="0" rIns="0" bIns="0" rtlCol="0" anchor="t"/>
          <a:lstStyle/>
          <a:p>
            <a:pPr algn="l" indent="0" marL="0">
              <a:lnSpc>
                <a:spcPts val="4800"/>
              </a:lnSpc>
              <a:buNone/>
            </a:pPr>
            <a:r>
              <a:rPr lang="en-US" sz="3850" dirty="0">
                <a:solidFill>
                  <a:srgbClr val="312F2B"/>
                </a:solidFill>
                <a:latin typeface="Gelasio" pitchFamily="34" charset="0"/>
                <a:ea typeface="Gelasio" pitchFamily="34" charset="-122"/>
                <a:cs typeface="Gelasio" pitchFamily="34" charset="-120"/>
              </a:rPr>
              <a:t>Introducing COCO SCAN: An AI-Powered Solution</a:t>
            </a:r>
            <a:endParaRPr lang="en-US" sz="3850" dirty="0"/>
          </a:p>
        </p:txBody>
      </p:sp>
      <p:sp>
        <p:nvSpPr>
          <p:cNvPr id="4" name="Text 1"/>
          <p:cNvSpPr/>
          <p:nvPr/>
        </p:nvSpPr>
        <p:spPr>
          <a:xfrm>
            <a:off x="685800" y="2057757"/>
            <a:ext cx="7772400" cy="626983"/>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Lato" pitchFamily="34" charset="0"/>
                <a:ea typeface="Lato" pitchFamily="34" charset="-122"/>
                <a:cs typeface="Lato" pitchFamily="34" charset="-120"/>
              </a:rPr>
              <a:t>COCO SCAN is a mobile application designed to help Sri Lankan farmers detect coconut leaf diseases quickly and accurately using their smartphone cameras.</a:t>
            </a:r>
            <a:endParaRPr lang="en-US" sz="1500" dirty="0"/>
          </a:p>
        </p:txBody>
      </p:sp>
      <p:pic>
        <p:nvPicPr>
          <p:cNvPr id="5" name="Image 1" descr="preencoded.png">    </p:cNvPr>
          <p:cNvPicPr>
            <a:picLocks noChangeAspect="1"/>
          </p:cNvPicPr>
          <p:nvPr/>
        </p:nvPicPr>
        <p:blipFill>
          <a:blip r:embed="rId2"/>
          <a:stretch>
            <a:fillRect/>
          </a:stretch>
        </p:blipFill>
        <p:spPr>
          <a:xfrm>
            <a:off x="685800" y="2905125"/>
            <a:ext cx="587812" cy="587812"/>
          </a:xfrm>
          <a:prstGeom prst="rect">
            <a:avLst/>
          </a:prstGeom>
        </p:spPr>
      </p:pic>
      <p:sp>
        <p:nvSpPr>
          <p:cNvPr id="6" name="Text 2"/>
          <p:cNvSpPr/>
          <p:nvPr/>
        </p:nvSpPr>
        <p:spPr>
          <a:xfrm>
            <a:off x="1518523" y="3070384"/>
            <a:ext cx="2449235" cy="306110"/>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Gelasio" pitchFamily="34" charset="0"/>
                <a:ea typeface="Gelasio" pitchFamily="34" charset="-122"/>
                <a:cs typeface="Gelasio" pitchFamily="34" charset="-120"/>
              </a:rPr>
              <a:t>Instant AI Detection</a:t>
            </a:r>
            <a:endParaRPr lang="en-US" sz="1900" dirty="0"/>
          </a:p>
        </p:txBody>
      </p:sp>
      <p:sp>
        <p:nvSpPr>
          <p:cNvPr id="7" name="Text 3"/>
          <p:cNvSpPr/>
          <p:nvPr/>
        </p:nvSpPr>
        <p:spPr>
          <a:xfrm>
            <a:off x="1518523" y="3494008"/>
            <a:ext cx="6939677" cy="313492"/>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Lato" pitchFamily="34" charset="0"/>
                <a:ea typeface="Lato" pitchFamily="34" charset="-122"/>
                <a:cs typeface="Lato" pitchFamily="34" charset="-120"/>
              </a:rPr>
              <a:t>Uses AI to analyze leaf photos and provide results within seconds.</a:t>
            </a:r>
            <a:endParaRPr lang="en-US" sz="1500" dirty="0"/>
          </a:p>
        </p:txBody>
      </p:sp>
      <p:pic>
        <p:nvPicPr>
          <p:cNvPr id="8" name="Image 2" descr="preencoded.png">    </p:cNvPr>
          <p:cNvPicPr>
            <a:picLocks noChangeAspect="1"/>
          </p:cNvPicPr>
          <p:nvPr/>
        </p:nvPicPr>
        <p:blipFill>
          <a:blip r:embed="rId3"/>
          <a:stretch>
            <a:fillRect/>
          </a:stretch>
        </p:blipFill>
        <p:spPr>
          <a:xfrm>
            <a:off x="685800" y="4199334"/>
            <a:ext cx="587812" cy="587812"/>
          </a:xfrm>
          <a:prstGeom prst="rect">
            <a:avLst/>
          </a:prstGeom>
        </p:spPr>
      </p:pic>
      <p:sp>
        <p:nvSpPr>
          <p:cNvPr id="9" name="Text 4"/>
          <p:cNvSpPr/>
          <p:nvPr/>
        </p:nvSpPr>
        <p:spPr>
          <a:xfrm>
            <a:off x="1518523" y="4364593"/>
            <a:ext cx="2449235" cy="306110"/>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Gelasio" pitchFamily="34" charset="0"/>
                <a:ea typeface="Gelasio" pitchFamily="34" charset="-122"/>
                <a:cs typeface="Gelasio" pitchFamily="34" charset="-120"/>
              </a:rPr>
              <a:t>Offline Functionality</a:t>
            </a:r>
            <a:endParaRPr lang="en-US" sz="1900" dirty="0"/>
          </a:p>
        </p:txBody>
      </p:sp>
      <p:sp>
        <p:nvSpPr>
          <p:cNvPr id="10" name="Text 5"/>
          <p:cNvSpPr/>
          <p:nvPr/>
        </p:nvSpPr>
        <p:spPr>
          <a:xfrm>
            <a:off x="1518523" y="4788218"/>
            <a:ext cx="6939677" cy="313492"/>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Lato" pitchFamily="34" charset="0"/>
                <a:ea typeface="Lato" pitchFamily="34" charset="-122"/>
                <a:cs typeface="Lato" pitchFamily="34" charset="-120"/>
              </a:rPr>
              <a:t>Works without internet, crucial for rural areas with poor connectivity.</a:t>
            </a:r>
            <a:endParaRPr lang="en-US" sz="1500" dirty="0"/>
          </a:p>
        </p:txBody>
      </p:sp>
      <p:pic>
        <p:nvPicPr>
          <p:cNvPr id="11" name="Image 3" descr="preencoded.png">    </p:cNvPr>
          <p:cNvPicPr>
            <a:picLocks noChangeAspect="1"/>
          </p:cNvPicPr>
          <p:nvPr/>
        </p:nvPicPr>
        <p:blipFill>
          <a:blip r:embed="rId4"/>
          <a:stretch>
            <a:fillRect/>
          </a:stretch>
        </p:blipFill>
        <p:spPr>
          <a:xfrm>
            <a:off x="685800" y="5493544"/>
            <a:ext cx="587812" cy="587812"/>
          </a:xfrm>
          <a:prstGeom prst="rect">
            <a:avLst/>
          </a:prstGeom>
        </p:spPr>
      </p:pic>
      <p:sp>
        <p:nvSpPr>
          <p:cNvPr id="12" name="Text 6"/>
          <p:cNvSpPr/>
          <p:nvPr/>
        </p:nvSpPr>
        <p:spPr>
          <a:xfrm>
            <a:off x="1518523" y="5658803"/>
            <a:ext cx="2449235" cy="306110"/>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Gelasio" pitchFamily="34" charset="0"/>
                <a:ea typeface="Gelasio" pitchFamily="34" charset="-122"/>
                <a:cs typeface="Gelasio" pitchFamily="34" charset="-120"/>
              </a:rPr>
              <a:t>Multilingual Support</a:t>
            </a:r>
            <a:endParaRPr lang="en-US" sz="1900" dirty="0"/>
          </a:p>
        </p:txBody>
      </p:sp>
      <p:sp>
        <p:nvSpPr>
          <p:cNvPr id="13" name="Text 7"/>
          <p:cNvSpPr/>
          <p:nvPr/>
        </p:nvSpPr>
        <p:spPr>
          <a:xfrm>
            <a:off x="1518523" y="6082427"/>
            <a:ext cx="6939677" cy="313492"/>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Lato" pitchFamily="34" charset="0"/>
                <a:ea typeface="Lato" pitchFamily="34" charset="-122"/>
                <a:cs typeface="Lato" pitchFamily="34" charset="-120"/>
              </a:rPr>
              <a:t>Offers treatment advice in Sinhala, Tamil, and English.</a:t>
            </a:r>
            <a:endParaRPr lang="en-US" sz="1500" dirty="0"/>
          </a:p>
        </p:txBody>
      </p:sp>
      <p:pic>
        <p:nvPicPr>
          <p:cNvPr id="14" name="Image 4" descr="preencoded.png">    </p:cNvPr>
          <p:cNvPicPr>
            <a:picLocks noChangeAspect="1"/>
          </p:cNvPicPr>
          <p:nvPr/>
        </p:nvPicPr>
        <p:blipFill>
          <a:blip r:embed="rId5"/>
          <a:stretch>
            <a:fillRect/>
          </a:stretch>
        </p:blipFill>
        <p:spPr>
          <a:xfrm>
            <a:off x="685800" y="6787753"/>
            <a:ext cx="587812" cy="587812"/>
          </a:xfrm>
          <a:prstGeom prst="rect">
            <a:avLst/>
          </a:prstGeom>
        </p:spPr>
      </p:pic>
      <p:sp>
        <p:nvSpPr>
          <p:cNvPr id="15" name="Text 8"/>
          <p:cNvSpPr/>
          <p:nvPr/>
        </p:nvSpPr>
        <p:spPr>
          <a:xfrm>
            <a:off x="1518523" y="6953012"/>
            <a:ext cx="3143726" cy="306110"/>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Gelasio" pitchFamily="34" charset="0"/>
                <a:ea typeface="Gelasio" pitchFamily="34" charset="-122"/>
                <a:cs typeface="Gelasio" pitchFamily="34" charset="-120"/>
              </a:rPr>
              <a:t>Actionable Treatment Advice</a:t>
            </a:r>
            <a:endParaRPr lang="en-US" sz="1900" dirty="0"/>
          </a:p>
        </p:txBody>
      </p:sp>
      <p:sp>
        <p:nvSpPr>
          <p:cNvPr id="16" name="Text 9"/>
          <p:cNvSpPr/>
          <p:nvPr/>
        </p:nvSpPr>
        <p:spPr>
          <a:xfrm>
            <a:off x="1518523" y="7376636"/>
            <a:ext cx="6939677" cy="313492"/>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Lato" pitchFamily="34" charset="0"/>
                <a:ea typeface="Lato" pitchFamily="34" charset="-122"/>
                <a:cs typeface="Lato" pitchFamily="34" charset="-120"/>
              </a:rPr>
              <a:t>Provides immediate recommendations for disease management.</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8771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Project Objectives: Empowering Farmers</a:t>
            </a:r>
            <a:endParaRPr lang="en-US" sz="4450" dirty="0"/>
          </a:p>
        </p:txBody>
      </p:sp>
      <p:sp>
        <p:nvSpPr>
          <p:cNvPr id="4" name="Shape 1"/>
          <p:cNvSpPr/>
          <p:nvPr/>
        </p:nvSpPr>
        <p:spPr>
          <a:xfrm>
            <a:off x="793790" y="2545437"/>
            <a:ext cx="510302" cy="510302"/>
          </a:xfrm>
          <a:prstGeom prst="roundRect">
            <a:avLst>
              <a:gd name="adj" fmla="val 18669"/>
            </a:avLst>
          </a:prstGeom>
          <a:solidFill>
            <a:srgbClr val="E8E8E3"/>
          </a:solidFill>
          <a:ln w="7620">
            <a:solidFill>
              <a:srgbClr val="CECEC9"/>
            </a:solidFill>
            <a:prstDash val="solid"/>
          </a:ln>
        </p:spPr>
      </p:sp>
      <p:sp>
        <p:nvSpPr>
          <p:cNvPr id="5" name="Text 2"/>
          <p:cNvSpPr/>
          <p:nvPr/>
        </p:nvSpPr>
        <p:spPr>
          <a:xfrm>
            <a:off x="878860" y="258794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72525"/>
                </a:solidFill>
                <a:latin typeface="Gelasio" pitchFamily="34" charset="0"/>
                <a:ea typeface="Gelasio" pitchFamily="34" charset="-122"/>
                <a:cs typeface="Gelasio" pitchFamily="34" charset="-120"/>
              </a:rPr>
              <a:t>1</a:t>
            </a:r>
            <a:endParaRPr lang="en-US" sz="2650" dirty="0"/>
          </a:p>
        </p:txBody>
      </p:sp>
      <p:sp>
        <p:nvSpPr>
          <p:cNvPr id="6" name="Text 3"/>
          <p:cNvSpPr/>
          <p:nvPr/>
        </p:nvSpPr>
        <p:spPr>
          <a:xfrm>
            <a:off x="1530906" y="2587943"/>
            <a:ext cx="3731419" cy="425291"/>
          </a:xfrm>
          <a:prstGeom prst="rect">
            <a:avLst/>
          </a:prstGeom>
          <a:noFill/>
          <a:ln/>
        </p:spPr>
        <p:txBody>
          <a:bodyPr wrap="none" lIns="0" tIns="0" rIns="0" bIns="0" rtlCol="0" anchor="t"/>
          <a:lstStyle/>
          <a:p>
            <a:pPr algn="l" indent="0" marL="0">
              <a:lnSpc>
                <a:spcPts val="3300"/>
              </a:lnSpc>
              <a:buNone/>
            </a:pPr>
            <a:r>
              <a:rPr lang="en-US" sz="2650" dirty="0">
                <a:solidFill>
                  <a:srgbClr val="272525"/>
                </a:solidFill>
                <a:latin typeface="Gelasio" pitchFamily="34" charset="0"/>
                <a:ea typeface="Gelasio" pitchFamily="34" charset="-122"/>
                <a:cs typeface="Gelasio" pitchFamily="34" charset="-120"/>
              </a:rPr>
              <a:t>Enhance Early Detection</a:t>
            </a:r>
            <a:endParaRPr lang="en-US" sz="2650" dirty="0"/>
          </a:p>
        </p:txBody>
      </p:sp>
      <p:sp>
        <p:nvSpPr>
          <p:cNvPr id="7" name="Text 4"/>
          <p:cNvSpPr/>
          <p:nvPr/>
        </p:nvSpPr>
        <p:spPr>
          <a:xfrm>
            <a:off x="1530906" y="3149322"/>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Identify challenges in early disease detection and analyze how technology can improve crop health and productivity.</a:t>
            </a:r>
            <a:endParaRPr lang="en-US" sz="1750" dirty="0"/>
          </a:p>
        </p:txBody>
      </p:sp>
      <p:sp>
        <p:nvSpPr>
          <p:cNvPr id="8" name="Shape 5"/>
          <p:cNvSpPr/>
          <p:nvPr/>
        </p:nvSpPr>
        <p:spPr>
          <a:xfrm>
            <a:off x="793790" y="4328755"/>
            <a:ext cx="510302" cy="510302"/>
          </a:xfrm>
          <a:prstGeom prst="roundRect">
            <a:avLst>
              <a:gd name="adj" fmla="val 18669"/>
            </a:avLst>
          </a:prstGeom>
          <a:solidFill>
            <a:srgbClr val="E8E8E3"/>
          </a:solidFill>
          <a:ln w="7620">
            <a:solidFill>
              <a:srgbClr val="CECEC9"/>
            </a:solidFill>
            <a:prstDash val="solid"/>
          </a:ln>
        </p:spPr>
      </p:sp>
      <p:sp>
        <p:nvSpPr>
          <p:cNvPr id="9" name="Text 6"/>
          <p:cNvSpPr/>
          <p:nvPr/>
        </p:nvSpPr>
        <p:spPr>
          <a:xfrm>
            <a:off x="878860" y="4371261"/>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72525"/>
                </a:solidFill>
                <a:latin typeface="Gelasio" pitchFamily="34" charset="0"/>
                <a:ea typeface="Gelasio" pitchFamily="34" charset="-122"/>
                <a:cs typeface="Gelasio" pitchFamily="34" charset="-120"/>
              </a:rPr>
              <a:t>2</a:t>
            </a:r>
            <a:endParaRPr lang="en-US" sz="2650" dirty="0"/>
          </a:p>
        </p:txBody>
      </p:sp>
      <p:sp>
        <p:nvSpPr>
          <p:cNvPr id="10" name="Text 7"/>
          <p:cNvSpPr/>
          <p:nvPr/>
        </p:nvSpPr>
        <p:spPr>
          <a:xfrm>
            <a:off x="1530906" y="4371261"/>
            <a:ext cx="4600694" cy="425291"/>
          </a:xfrm>
          <a:prstGeom prst="rect">
            <a:avLst/>
          </a:prstGeom>
          <a:noFill/>
          <a:ln/>
        </p:spPr>
        <p:txBody>
          <a:bodyPr wrap="none" lIns="0" tIns="0" rIns="0" bIns="0" rtlCol="0" anchor="t"/>
          <a:lstStyle/>
          <a:p>
            <a:pPr algn="l" indent="0" marL="0">
              <a:lnSpc>
                <a:spcPts val="3300"/>
              </a:lnSpc>
              <a:buNone/>
            </a:pPr>
            <a:r>
              <a:rPr lang="en-US" sz="2650" dirty="0">
                <a:solidFill>
                  <a:srgbClr val="272525"/>
                </a:solidFill>
                <a:latin typeface="Gelasio" pitchFamily="34" charset="0"/>
                <a:ea typeface="Gelasio" pitchFamily="34" charset="-122"/>
                <a:cs typeface="Gelasio" pitchFamily="34" charset="-120"/>
              </a:rPr>
              <a:t>Leverage Artificial Intelligence</a:t>
            </a:r>
            <a:endParaRPr lang="en-US" sz="2650" dirty="0"/>
          </a:p>
        </p:txBody>
      </p:sp>
      <p:sp>
        <p:nvSpPr>
          <p:cNvPr id="11" name="Text 8"/>
          <p:cNvSpPr/>
          <p:nvPr/>
        </p:nvSpPr>
        <p:spPr>
          <a:xfrm>
            <a:off x="1530906" y="4932640"/>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Explore AI's role in classifying diseased leaves, designing and implementing an AI-based system for accuracy and efficiency.</a:t>
            </a:r>
            <a:endParaRPr lang="en-US" sz="1750" dirty="0"/>
          </a:p>
        </p:txBody>
      </p:sp>
      <p:sp>
        <p:nvSpPr>
          <p:cNvPr id="12" name="Shape 9"/>
          <p:cNvSpPr/>
          <p:nvPr/>
        </p:nvSpPr>
        <p:spPr>
          <a:xfrm>
            <a:off x="793790" y="6112073"/>
            <a:ext cx="510302" cy="510302"/>
          </a:xfrm>
          <a:prstGeom prst="roundRect">
            <a:avLst>
              <a:gd name="adj" fmla="val 18669"/>
            </a:avLst>
          </a:prstGeom>
          <a:solidFill>
            <a:srgbClr val="E8E8E3"/>
          </a:solidFill>
          <a:ln w="7620">
            <a:solidFill>
              <a:srgbClr val="CECEC9"/>
            </a:solidFill>
            <a:prstDash val="solid"/>
          </a:ln>
        </p:spPr>
      </p:sp>
      <p:sp>
        <p:nvSpPr>
          <p:cNvPr id="13" name="Text 10"/>
          <p:cNvSpPr/>
          <p:nvPr/>
        </p:nvSpPr>
        <p:spPr>
          <a:xfrm>
            <a:off x="878860" y="615457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72525"/>
                </a:solidFill>
                <a:latin typeface="Gelasio" pitchFamily="34" charset="0"/>
                <a:ea typeface="Gelasio" pitchFamily="34" charset="-122"/>
                <a:cs typeface="Gelasio" pitchFamily="34" charset="-120"/>
              </a:rPr>
              <a:t>3</a:t>
            </a:r>
            <a:endParaRPr lang="en-US" sz="2650" dirty="0"/>
          </a:p>
        </p:txBody>
      </p:sp>
      <p:sp>
        <p:nvSpPr>
          <p:cNvPr id="14" name="Text 11"/>
          <p:cNvSpPr/>
          <p:nvPr/>
        </p:nvSpPr>
        <p:spPr>
          <a:xfrm>
            <a:off x="1530906" y="6154579"/>
            <a:ext cx="4916091" cy="425291"/>
          </a:xfrm>
          <a:prstGeom prst="rect">
            <a:avLst/>
          </a:prstGeom>
          <a:noFill/>
          <a:ln/>
        </p:spPr>
        <p:txBody>
          <a:bodyPr wrap="none" lIns="0" tIns="0" rIns="0" bIns="0" rtlCol="0" anchor="t"/>
          <a:lstStyle/>
          <a:p>
            <a:pPr algn="l" indent="0" marL="0">
              <a:lnSpc>
                <a:spcPts val="3300"/>
              </a:lnSpc>
              <a:buNone/>
            </a:pPr>
            <a:r>
              <a:rPr lang="en-US" sz="2650" dirty="0">
                <a:solidFill>
                  <a:srgbClr val="272525"/>
                </a:solidFill>
                <a:latin typeface="Gelasio" pitchFamily="34" charset="0"/>
                <a:ea typeface="Gelasio" pitchFamily="34" charset="-122"/>
                <a:cs typeface="Gelasio" pitchFamily="34" charset="-120"/>
              </a:rPr>
              <a:t>Support Farmers via Mobile App</a:t>
            </a:r>
            <a:endParaRPr lang="en-US" sz="2650" dirty="0"/>
          </a:p>
        </p:txBody>
      </p:sp>
      <p:sp>
        <p:nvSpPr>
          <p:cNvPr id="15" name="Text 12"/>
          <p:cNvSpPr/>
          <p:nvPr/>
        </p:nvSpPr>
        <p:spPr>
          <a:xfrm>
            <a:off x="1530906" y="6715958"/>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Identify gaps in current disease management and develop a mobile app to improve accessibility, awareness, and decision-making.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7566" y="414457"/>
            <a:ext cx="8038624" cy="471011"/>
          </a:xfrm>
          <a:prstGeom prst="rect">
            <a:avLst/>
          </a:prstGeom>
          <a:noFill/>
          <a:ln/>
        </p:spPr>
        <p:txBody>
          <a:bodyPr wrap="none" lIns="0" tIns="0" rIns="0" bIns="0" rtlCol="0" anchor="t"/>
          <a:lstStyle/>
          <a:p>
            <a:pPr algn="l" indent="0" marL="0">
              <a:lnSpc>
                <a:spcPts val="3700"/>
              </a:lnSpc>
              <a:buNone/>
            </a:pPr>
            <a:r>
              <a:rPr lang="en-US" sz="2950" dirty="0">
                <a:solidFill>
                  <a:srgbClr val="312F2B"/>
                </a:solidFill>
                <a:latin typeface="Gelasio" pitchFamily="34" charset="0"/>
                <a:ea typeface="Gelasio" pitchFamily="34" charset="-122"/>
                <a:cs typeface="Gelasio" pitchFamily="34" charset="-120"/>
              </a:rPr>
              <a:t>Current Disease Detection Methods in Sri Lanka</a:t>
            </a:r>
            <a:endParaRPr lang="en-US" sz="2950" dirty="0"/>
          </a:p>
        </p:txBody>
      </p:sp>
      <p:pic>
        <p:nvPicPr>
          <p:cNvPr id="3" name="Image 0" descr="preencoded.png">    </p:cNvPr>
          <p:cNvPicPr>
            <a:picLocks noChangeAspect="1"/>
          </p:cNvPicPr>
          <p:nvPr/>
        </p:nvPicPr>
        <p:blipFill>
          <a:blip r:embed="rId1"/>
          <a:stretch>
            <a:fillRect/>
          </a:stretch>
        </p:blipFill>
        <p:spPr>
          <a:xfrm>
            <a:off x="527566" y="1186934"/>
            <a:ext cx="13575268" cy="7420928"/>
          </a:xfrm>
          <a:prstGeom prst="rect">
            <a:avLst/>
          </a:prstGeom>
        </p:spPr>
      </p:pic>
      <p:sp>
        <p:nvSpPr>
          <p:cNvPr id="4" name="Shape 1"/>
          <p:cNvSpPr/>
          <p:nvPr/>
        </p:nvSpPr>
        <p:spPr>
          <a:xfrm>
            <a:off x="2243852" y="8638342"/>
            <a:ext cx="150733" cy="150733"/>
          </a:xfrm>
          <a:prstGeom prst="roundRect">
            <a:avLst>
              <a:gd name="adj" fmla="val 12133"/>
            </a:avLst>
          </a:prstGeom>
          <a:solidFill>
            <a:srgbClr val="2A2A23"/>
          </a:solidFill>
          <a:ln/>
        </p:spPr>
      </p:sp>
      <p:sp>
        <p:nvSpPr>
          <p:cNvPr id="5" name="Text 2"/>
          <p:cNvSpPr/>
          <p:nvPr/>
        </p:nvSpPr>
        <p:spPr>
          <a:xfrm>
            <a:off x="2455545" y="8638342"/>
            <a:ext cx="1351478" cy="150733"/>
          </a:xfrm>
          <a:prstGeom prst="rect">
            <a:avLst/>
          </a:prstGeom>
          <a:noFill/>
          <a:ln/>
        </p:spPr>
        <p:txBody>
          <a:bodyPr wrap="none" lIns="0" tIns="0" rIns="0" bIns="0" rtlCol="0" anchor="t"/>
          <a:lstStyle/>
          <a:p>
            <a:pPr algn="l" indent="0" marL="0">
              <a:lnSpc>
                <a:spcPts val="1150"/>
              </a:lnSpc>
              <a:buNone/>
            </a:pPr>
            <a:r>
              <a:rPr lang="en-US" sz="1150" dirty="0">
                <a:solidFill>
                  <a:srgbClr val="272525"/>
                </a:solidFill>
                <a:latin typeface="Lato" pitchFamily="34" charset="0"/>
                <a:ea typeface="Lato" pitchFamily="34" charset="-122"/>
                <a:cs typeface="Lato" pitchFamily="34" charset="-120"/>
              </a:rPr>
              <a:t>Manual Observation</a:t>
            </a:r>
            <a:endParaRPr lang="en-US" sz="1150" dirty="0"/>
          </a:p>
        </p:txBody>
      </p:sp>
      <p:sp>
        <p:nvSpPr>
          <p:cNvPr id="6" name="Shape 3"/>
          <p:cNvSpPr/>
          <p:nvPr/>
        </p:nvSpPr>
        <p:spPr>
          <a:xfrm>
            <a:off x="4851678" y="8638342"/>
            <a:ext cx="150733" cy="150733"/>
          </a:xfrm>
          <a:prstGeom prst="roundRect">
            <a:avLst>
              <a:gd name="adj" fmla="val 12133"/>
            </a:avLst>
          </a:prstGeom>
          <a:solidFill>
            <a:srgbClr val="575749"/>
          </a:solidFill>
          <a:ln/>
        </p:spPr>
      </p:sp>
      <p:sp>
        <p:nvSpPr>
          <p:cNvPr id="7" name="Text 4"/>
          <p:cNvSpPr/>
          <p:nvPr/>
        </p:nvSpPr>
        <p:spPr>
          <a:xfrm>
            <a:off x="5063371" y="8638342"/>
            <a:ext cx="1283256" cy="150733"/>
          </a:xfrm>
          <a:prstGeom prst="rect">
            <a:avLst/>
          </a:prstGeom>
          <a:noFill/>
          <a:ln/>
        </p:spPr>
        <p:txBody>
          <a:bodyPr wrap="none" lIns="0" tIns="0" rIns="0" bIns="0" rtlCol="0" anchor="t"/>
          <a:lstStyle/>
          <a:p>
            <a:pPr algn="l" indent="0" marL="0">
              <a:lnSpc>
                <a:spcPts val="1150"/>
              </a:lnSpc>
              <a:buNone/>
            </a:pPr>
            <a:r>
              <a:rPr lang="en-US" sz="1150" dirty="0">
                <a:solidFill>
                  <a:srgbClr val="272525"/>
                </a:solidFill>
                <a:latin typeface="Lato" pitchFamily="34" charset="0"/>
                <a:ea typeface="Lato" pitchFamily="34" charset="-122"/>
                <a:cs typeface="Lato" pitchFamily="34" charset="-120"/>
              </a:rPr>
              <a:t>Agricultural Officer</a:t>
            </a:r>
            <a:endParaRPr lang="en-US" sz="1150" dirty="0"/>
          </a:p>
        </p:txBody>
      </p:sp>
      <p:sp>
        <p:nvSpPr>
          <p:cNvPr id="8" name="Shape 5"/>
          <p:cNvSpPr/>
          <p:nvPr/>
        </p:nvSpPr>
        <p:spPr>
          <a:xfrm>
            <a:off x="8307467" y="8638342"/>
            <a:ext cx="150733" cy="150733"/>
          </a:xfrm>
          <a:prstGeom prst="roundRect">
            <a:avLst>
              <a:gd name="adj" fmla="val 12133"/>
            </a:avLst>
          </a:prstGeom>
          <a:solidFill>
            <a:srgbClr val="84846F"/>
          </a:solidFill>
          <a:ln/>
        </p:spPr>
      </p:sp>
      <p:sp>
        <p:nvSpPr>
          <p:cNvPr id="9" name="Text 6"/>
          <p:cNvSpPr/>
          <p:nvPr/>
        </p:nvSpPr>
        <p:spPr>
          <a:xfrm>
            <a:off x="8519160" y="8638342"/>
            <a:ext cx="1235512" cy="150733"/>
          </a:xfrm>
          <a:prstGeom prst="rect">
            <a:avLst/>
          </a:prstGeom>
          <a:noFill/>
          <a:ln/>
        </p:spPr>
        <p:txBody>
          <a:bodyPr wrap="none" lIns="0" tIns="0" rIns="0" bIns="0" rtlCol="0" anchor="t"/>
          <a:lstStyle/>
          <a:p>
            <a:pPr algn="l" indent="0" marL="0">
              <a:lnSpc>
                <a:spcPts val="1150"/>
              </a:lnSpc>
              <a:buNone/>
            </a:pPr>
            <a:r>
              <a:rPr lang="en-US" sz="1150" dirty="0">
                <a:solidFill>
                  <a:srgbClr val="272525"/>
                </a:solidFill>
                <a:latin typeface="Lato" pitchFamily="34" charset="0"/>
                <a:ea typeface="Lato" pitchFamily="34" charset="-122"/>
                <a:cs typeface="Lato" pitchFamily="34" charset="-120"/>
              </a:rPr>
              <a:t>Laboratory Testing</a:t>
            </a:r>
            <a:endParaRPr lang="en-US" sz="1150" dirty="0"/>
          </a:p>
        </p:txBody>
      </p:sp>
      <p:sp>
        <p:nvSpPr>
          <p:cNvPr id="10" name="Shape 7"/>
          <p:cNvSpPr/>
          <p:nvPr/>
        </p:nvSpPr>
        <p:spPr>
          <a:xfrm>
            <a:off x="10823258" y="8638342"/>
            <a:ext cx="150733" cy="150733"/>
          </a:xfrm>
          <a:prstGeom prst="roundRect">
            <a:avLst>
              <a:gd name="adj" fmla="val 12133"/>
            </a:avLst>
          </a:prstGeom>
          <a:solidFill>
            <a:srgbClr val="ABAB9A"/>
          </a:solidFill>
          <a:ln/>
        </p:spPr>
      </p:sp>
      <p:sp>
        <p:nvSpPr>
          <p:cNvPr id="11" name="Text 8"/>
          <p:cNvSpPr/>
          <p:nvPr/>
        </p:nvSpPr>
        <p:spPr>
          <a:xfrm>
            <a:off x="11034951" y="8638342"/>
            <a:ext cx="1421844" cy="150733"/>
          </a:xfrm>
          <a:prstGeom prst="rect">
            <a:avLst/>
          </a:prstGeom>
          <a:noFill/>
          <a:ln/>
        </p:spPr>
        <p:txBody>
          <a:bodyPr wrap="none" lIns="0" tIns="0" rIns="0" bIns="0" rtlCol="0" anchor="t"/>
          <a:lstStyle/>
          <a:p>
            <a:pPr algn="l" indent="0" marL="0">
              <a:lnSpc>
                <a:spcPts val="1150"/>
              </a:lnSpc>
              <a:buNone/>
            </a:pPr>
            <a:r>
              <a:rPr lang="en-US" sz="1150" dirty="0">
                <a:solidFill>
                  <a:srgbClr val="272525"/>
                </a:solidFill>
                <a:latin typeface="Lato" pitchFamily="34" charset="0"/>
                <a:ea typeface="Lato" pitchFamily="34" charset="-122"/>
                <a:cs typeface="Lato" pitchFamily="34" charset="-120"/>
              </a:rPr>
              <a:t>No Active Monitoring</a:t>
            </a:r>
            <a:endParaRPr lang="en-US" sz="1150" dirty="0"/>
          </a:p>
        </p:txBody>
      </p:sp>
      <p:sp>
        <p:nvSpPr>
          <p:cNvPr id="12" name="Text 9"/>
          <p:cNvSpPr/>
          <p:nvPr/>
        </p:nvSpPr>
        <p:spPr>
          <a:xfrm>
            <a:off x="527566" y="8958620"/>
            <a:ext cx="13575268" cy="482203"/>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Lato" pitchFamily="34" charset="0"/>
                <a:ea typeface="Lato" pitchFamily="34" charset="-122"/>
                <a:cs typeface="Lato" pitchFamily="34" charset="-120"/>
              </a:rPr>
              <a:t>The majority of farmers (60%) rely on manual observation, which is often inaccurate and leads to late detection. Agricultural officers (25%) are reliable but limited in availability, while lab testing (10%) is accurate but costly and slow. This highlights the urgent need for a fast, affordable, and accessible system like COCO SCAN.</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3767"/>
          </a:xfrm>
          <a:prstGeom prst="rect">
            <a:avLst/>
          </a:prstGeom>
        </p:spPr>
      </p:pic>
      <p:sp>
        <p:nvSpPr>
          <p:cNvPr id="3" name="Text 0"/>
          <p:cNvSpPr/>
          <p:nvPr/>
        </p:nvSpPr>
        <p:spPr>
          <a:xfrm>
            <a:off x="581025" y="456486"/>
            <a:ext cx="6582370" cy="518755"/>
          </a:xfrm>
          <a:prstGeom prst="rect">
            <a:avLst/>
          </a:prstGeom>
          <a:noFill/>
          <a:ln/>
        </p:spPr>
        <p:txBody>
          <a:bodyPr wrap="none" lIns="0" tIns="0" rIns="0" bIns="0" rtlCol="0" anchor="t"/>
          <a:lstStyle/>
          <a:p>
            <a:pPr algn="l" indent="0" marL="0">
              <a:lnSpc>
                <a:spcPts val="4050"/>
              </a:lnSpc>
              <a:buNone/>
            </a:pPr>
            <a:r>
              <a:rPr lang="en-US" sz="3250" dirty="0">
                <a:solidFill>
                  <a:srgbClr val="312F2B"/>
                </a:solidFill>
                <a:latin typeface="Gelasio" pitchFamily="34" charset="0"/>
                <a:ea typeface="Gelasio" pitchFamily="34" charset="-122"/>
                <a:cs typeface="Gelasio" pitchFamily="34" charset="-120"/>
              </a:rPr>
              <a:t>Project Feasibility &amp; Key Challenges</a:t>
            </a:r>
            <a:endParaRPr lang="en-US" sz="3250" dirty="0"/>
          </a:p>
        </p:txBody>
      </p:sp>
      <p:sp>
        <p:nvSpPr>
          <p:cNvPr id="4" name="Text 1"/>
          <p:cNvSpPr/>
          <p:nvPr/>
        </p:nvSpPr>
        <p:spPr>
          <a:xfrm>
            <a:off x="581025" y="1390174"/>
            <a:ext cx="2490430" cy="311348"/>
          </a:xfrm>
          <a:prstGeom prst="rect">
            <a:avLst/>
          </a:prstGeom>
          <a:noFill/>
          <a:ln/>
        </p:spPr>
        <p:txBody>
          <a:bodyPr wrap="none" lIns="0" tIns="0" rIns="0" bIns="0" rtlCol="0" anchor="t"/>
          <a:lstStyle/>
          <a:p>
            <a:pPr algn="l" indent="0" marL="0">
              <a:lnSpc>
                <a:spcPts val="2450"/>
              </a:lnSpc>
              <a:buNone/>
            </a:pPr>
            <a:r>
              <a:rPr lang="en-US" sz="1950" dirty="0">
                <a:solidFill>
                  <a:srgbClr val="312F2B"/>
                </a:solidFill>
                <a:latin typeface="Gelasio" pitchFamily="34" charset="0"/>
                <a:ea typeface="Gelasio" pitchFamily="34" charset="-122"/>
                <a:cs typeface="Gelasio" pitchFamily="34" charset="-120"/>
              </a:rPr>
              <a:t>Feasibility</a:t>
            </a:r>
            <a:endParaRPr lang="en-US" sz="1950" dirty="0"/>
          </a:p>
        </p:txBody>
      </p:sp>
      <p:sp>
        <p:nvSpPr>
          <p:cNvPr id="5" name="Shape 2"/>
          <p:cNvSpPr/>
          <p:nvPr/>
        </p:nvSpPr>
        <p:spPr>
          <a:xfrm>
            <a:off x="581025" y="1888212"/>
            <a:ext cx="3788450" cy="1303973"/>
          </a:xfrm>
          <a:prstGeom prst="roundRect">
            <a:avLst>
              <a:gd name="adj" fmla="val 30559"/>
            </a:avLst>
          </a:prstGeom>
          <a:solidFill>
            <a:srgbClr val="51738C"/>
          </a:solidFill>
          <a:ln w="7620">
            <a:solidFill>
              <a:srgbClr val="6A8CA5"/>
            </a:solidFill>
            <a:prstDash val="solid"/>
          </a:ln>
        </p:spPr>
      </p:sp>
      <p:sp>
        <p:nvSpPr>
          <p:cNvPr id="6" name="Text 3"/>
          <p:cNvSpPr/>
          <p:nvPr/>
        </p:nvSpPr>
        <p:spPr>
          <a:xfrm>
            <a:off x="754618" y="2061805"/>
            <a:ext cx="2075378" cy="259318"/>
          </a:xfrm>
          <a:prstGeom prst="rect">
            <a:avLst/>
          </a:prstGeom>
          <a:noFill/>
          <a:ln/>
        </p:spPr>
        <p:txBody>
          <a:bodyPr wrap="none" lIns="0" tIns="0" rIns="0" bIns="0" rtlCol="0" anchor="t"/>
          <a:lstStyle/>
          <a:p>
            <a:pPr algn="l" indent="0" marL="0">
              <a:lnSpc>
                <a:spcPts val="2000"/>
              </a:lnSpc>
              <a:buNone/>
            </a:pPr>
            <a:r>
              <a:rPr lang="en-US" sz="1600" dirty="0">
                <a:solidFill>
                  <a:srgbClr val="FFFFFF"/>
                </a:solidFill>
                <a:latin typeface="Gelasio" pitchFamily="34" charset="0"/>
                <a:ea typeface="Gelasio" pitchFamily="34" charset="-122"/>
                <a:cs typeface="Gelasio" pitchFamily="34" charset="-120"/>
              </a:rPr>
              <a:t>Technical</a:t>
            </a:r>
            <a:endParaRPr lang="en-US" sz="1600" dirty="0"/>
          </a:p>
        </p:txBody>
      </p:sp>
      <p:sp>
        <p:nvSpPr>
          <p:cNvPr id="7" name="Text 4"/>
          <p:cNvSpPr/>
          <p:nvPr/>
        </p:nvSpPr>
        <p:spPr>
          <a:xfrm>
            <a:off x="754618" y="2487097"/>
            <a:ext cx="3441263" cy="531495"/>
          </a:xfrm>
          <a:prstGeom prst="rect">
            <a:avLst/>
          </a:prstGeom>
          <a:noFill/>
          <a:ln/>
        </p:spPr>
        <p:txBody>
          <a:bodyPr wrap="square" lIns="0" tIns="0" rIns="0" bIns="0" rtlCol="0" anchor="t"/>
          <a:lstStyle/>
          <a:p>
            <a:pPr algn="l" indent="0" marL="0">
              <a:lnSpc>
                <a:spcPts val="2050"/>
              </a:lnSpc>
              <a:buNone/>
            </a:pPr>
            <a:r>
              <a:rPr lang="en-US" sz="1300" dirty="0">
                <a:solidFill>
                  <a:srgbClr val="FFFFFF"/>
                </a:solidFill>
                <a:latin typeface="Lato" pitchFamily="34" charset="0"/>
                <a:ea typeface="Lato" pitchFamily="34" charset="-122"/>
                <a:cs typeface="Lato" pitchFamily="34" charset="-120"/>
              </a:rPr>
              <a:t>Feasible with React Native, TensorFlow Lite for mobile AI.</a:t>
            </a:r>
            <a:endParaRPr lang="en-US" sz="1300" dirty="0"/>
          </a:p>
        </p:txBody>
      </p:sp>
      <p:sp>
        <p:nvSpPr>
          <p:cNvPr id="8" name="Shape 5"/>
          <p:cNvSpPr/>
          <p:nvPr/>
        </p:nvSpPr>
        <p:spPr>
          <a:xfrm>
            <a:off x="581025" y="3358158"/>
            <a:ext cx="3788450" cy="1303973"/>
          </a:xfrm>
          <a:prstGeom prst="roundRect">
            <a:avLst>
              <a:gd name="adj" fmla="val 30559"/>
            </a:avLst>
          </a:prstGeom>
          <a:solidFill>
            <a:srgbClr val="51738C"/>
          </a:solidFill>
          <a:ln w="7620">
            <a:solidFill>
              <a:srgbClr val="6A8CA5"/>
            </a:solidFill>
            <a:prstDash val="solid"/>
          </a:ln>
        </p:spPr>
      </p:sp>
      <p:sp>
        <p:nvSpPr>
          <p:cNvPr id="9" name="Text 6"/>
          <p:cNvSpPr/>
          <p:nvPr/>
        </p:nvSpPr>
        <p:spPr>
          <a:xfrm>
            <a:off x="754618" y="3531751"/>
            <a:ext cx="2075378" cy="259318"/>
          </a:xfrm>
          <a:prstGeom prst="rect">
            <a:avLst/>
          </a:prstGeom>
          <a:noFill/>
          <a:ln/>
        </p:spPr>
        <p:txBody>
          <a:bodyPr wrap="none" lIns="0" tIns="0" rIns="0" bIns="0" rtlCol="0" anchor="t"/>
          <a:lstStyle/>
          <a:p>
            <a:pPr algn="l" indent="0" marL="0">
              <a:lnSpc>
                <a:spcPts val="2000"/>
              </a:lnSpc>
              <a:buNone/>
            </a:pPr>
            <a:r>
              <a:rPr lang="en-US" sz="1600" dirty="0">
                <a:solidFill>
                  <a:srgbClr val="FFFFFF"/>
                </a:solidFill>
                <a:latin typeface="Gelasio" pitchFamily="34" charset="0"/>
                <a:ea typeface="Gelasio" pitchFamily="34" charset="-122"/>
                <a:cs typeface="Gelasio" pitchFamily="34" charset="-120"/>
              </a:rPr>
              <a:t>Operational</a:t>
            </a:r>
            <a:endParaRPr lang="en-US" sz="1600" dirty="0"/>
          </a:p>
        </p:txBody>
      </p:sp>
      <p:sp>
        <p:nvSpPr>
          <p:cNvPr id="10" name="Text 7"/>
          <p:cNvSpPr/>
          <p:nvPr/>
        </p:nvSpPr>
        <p:spPr>
          <a:xfrm>
            <a:off x="754618" y="3957042"/>
            <a:ext cx="3441263" cy="531495"/>
          </a:xfrm>
          <a:prstGeom prst="rect">
            <a:avLst/>
          </a:prstGeom>
          <a:noFill/>
          <a:ln/>
        </p:spPr>
        <p:txBody>
          <a:bodyPr wrap="square" lIns="0" tIns="0" rIns="0" bIns="0" rtlCol="0" anchor="t"/>
          <a:lstStyle/>
          <a:p>
            <a:pPr algn="l" indent="0" marL="0">
              <a:lnSpc>
                <a:spcPts val="2050"/>
              </a:lnSpc>
              <a:buNone/>
            </a:pPr>
            <a:r>
              <a:rPr lang="en-US" sz="1300" dirty="0">
                <a:solidFill>
                  <a:srgbClr val="FFFFFF"/>
                </a:solidFill>
                <a:latin typeface="Lato" pitchFamily="34" charset="0"/>
                <a:ea typeface="Lato" pitchFamily="34" charset="-122"/>
                <a:cs typeface="Lato" pitchFamily="34" charset="-120"/>
              </a:rPr>
              <a:t>Replaces manual methods; intuitive design, multilingual.</a:t>
            </a:r>
            <a:endParaRPr lang="en-US" sz="1300" dirty="0"/>
          </a:p>
        </p:txBody>
      </p:sp>
      <p:sp>
        <p:nvSpPr>
          <p:cNvPr id="11" name="Shape 8"/>
          <p:cNvSpPr/>
          <p:nvPr/>
        </p:nvSpPr>
        <p:spPr>
          <a:xfrm>
            <a:off x="581025" y="4828103"/>
            <a:ext cx="3788450" cy="1303973"/>
          </a:xfrm>
          <a:prstGeom prst="roundRect">
            <a:avLst>
              <a:gd name="adj" fmla="val 30559"/>
            </a:avLst>
          </a:prstGeom>
          <a:solidFill>
            <a:srgbClr val="51738C"/>
          </a:solidFill>
          <a:ln w="7620">
            <a:solidFill>
              <a:srgbClr val="6A8CA5"/>
            </a:solidFill>
            <a:prstDash val="solid"/>
          </a:ln>
        </p:spPr>
      </p:sp>
      <p:sp>
        <p:nvSpPr>
          <p:cNvPr id="12" name="Text 9"/>
          <p:cNvSpPr/>
          <p:nvPr/>
        </p:nvSpPr>
        <p:spPr>
          <a:xfrm>
            <a:off x="754618" y="5001697"/>
            <a:ext cx="2075378" cy="259318"/>
          </a:xfrm>
          <a:prstGeom prst="rect">
            <a:avLst/>
          </a:prstGeom>
          <a:noFill/>
          <a:ln/>
        </p:spPr>
        <p:txBody>
          <a:bodyPr wrap="none" lIns="0" tIns="0" rIns="0" bIns="0" rtlCol="0" anchor="t"/>
          <a:lstStyle/>
          <a:p>
            <a:pPr algn="l" indent="0" marL="0">
              <a:lnSpc>
                <a:spcPts val="2000"/>
              </a:lnSpc>
              <a:buNone/>
            </a:pPr>
            <a:r>
              <a:rPr lang="en-US" sz="1600" dirty="0">
                <a:solidFill>
                  <a:srgbClr val="FFFFFF"/>
                </a:solidFill>
                <a:latin typeface="Gelasio" pitchFamily="34" charset="0"/>
                <a:ea typeface="Gelasio" pitchFamily="34" charset="-122"/>
                <a:cs typeface="Gelasio" pitchFamily="34" charset="-120"/>
              </a:rPr>
              <a:t>Financial</a:t>
            </a:r>
            <a:endParaRPr lang="en-US" sz="1600" dirty="0"/>
          </a:p>
        </p:txBody>
      </p:sp>
      <p:sp>
        <p:nvSpPr>
          <p:cNvPr id="13" name="Text 10"/>
          <p:cNvSpPr/>
          <p:nvPr/>
        </p:nvSpPr>
        <p:spPr>
          <a:xfrm>
            <a:off x="754618" y="5426988"/>
            <a:ext cx="3441263" cy="531495"/>
          </a:xfrm>
          <a:prstGeom prst="rect">
            <a:avLst/>
          </a:prstGeom>
          <a:noFill/>
          <a:ln/>
        </p:spPr>
        <p:txBody>
          <a:bodyPr wrap="square" lIns="0" tIns="0" rIns="0" bIns="0" rtlCol="0" anchor="t"/>
          <a:lstStyle/>
          <a:p>
            <a:pPr algn="l" indent="0" marL="0">
              <a:lnSpc>
                <a:spcPts val="2050"/>
              </a:lnSpc>
              <a:buNone/>
            </a:pPr>
            <a:r>
              <a:rPr lang="en-US" sz="1300" dirty="0">
                <a:solidFill>
                  <a:srgbClr val="FFFFFF"/>
                </a:solidFill>
                <a:latin typeface="Lato" pitchFamily="34" charset="0"/>
                <a:ea typeface="Lato" pitchFamily="34" charset="-122"/>
                <a:cs typeface="Lato" pitchFamily="34" charset="-120"/>
              </a:rPr>
              <a:t>Moderate initial costs, strong ROI via reduced crop loss.</a:t>
            </a:r>
            <a:endParaRPr lang="en-US" sz="1300" dirty="0"/>
          </a:p>
        </p:txBody>
      </p:sp>
      <p:sp>
        <p:nvSpPr>
          <p:cNvPr id="14" name="Shape 11"/>
          <p:cNvSpPr/>
          <p:nvPr/>
        </p:nvSpPr>
        <p:spPr>
          <a:xfrm>
            <a:off x="581025" y="6298049"/>
            <a:ext cx="3788450" cy="1038225"/>
          </a:xfrm>
          <a:prstGeom prst="roundRect">
            <a:avLst>
              <a:gd name="adj" fmla="val 38382"/>
            </a:avLst>
          </a:prstGeom>
          <a:solidFill>
            <a:srgbClr val="51738C"/>
          </a:solidFill>
          <a:ln w="7620">
            <a:solidFill>
              <a:srgbClr val="6A8CA5"/>
            </a:solidFill>
            <a:prstDash val="solid"/>
          </a:ln>
        </p:spPr>
      </p:sp>
      <p:sp>
        <p:nvSpPr>
          <p:cNvPr id="15" name="Text 12"/>
          <p:cNvSpPr/>
          <p:nvPr/>
        </p:nvSpPr>
        <p:spPr>
          <a:xfrm>
            <a:off x="754618" y="6471642"/>
            <a:ext cx="2075378" cy="259318"/>
          </a:xfrm>
          <a:prstGeom prst="rect">
            <a:avLst/>
          </a:prstGeom>
          <a:noFill/>
          <a:ln/>
        </p:spPr>
        <p:txBody>
          <a:bodyPr wrap="none" lIns="0" tIns="0" rIns="0" bIns="0" rtlCol="0" anchor="t"/>
          <a:lstStyle/>
          <a:p>
            <a:pPr algn="l" indent="0" marL="0">
              <a:lnSpc>
                <a:spcPts val="2000"/>
              </a:lnSpc>
              <a:buNone/>
            </a:pPr>
            <a:r>
              <a:rPr lang="en-US" sz="1600" dirty="0">
                <a:solidFill>
                  <a:srgbClr val="FFFFFF"/>
                </a:solidFill>
                <a:latin typeface="Gelasio" pitchFamily="34" charset="0"/>
                <a:ea typeface="Gelasio" pitchFamily="34" charset="-122"/>
                <a:cs typeface="Gelasio" pitchFamily="34" charset="-120"/>
              </a:rPr>
              <a:t>Legal</a:t>
            </a:r>
            <a:endParaRPr lang="en-US" sz="1600" dirty="0"/>
          </a:p>
        </p:txBody>
      </p:sp>
      <p:sp>
        <p:nvSpPr>
          <p:cNvPr id="16" name="Text 13"/>
          <p:cNvSpPr/>
          <p:nvPr/>
        </p:nvSpPr>
        <p:spPr>
          <a:xfrm>
            <a:off x="754618" y="6896933"/>
            <a:ext cx="3441263" cy="265747"/>
          </a:xfrm>
          <a:prstGeom prst="rect">
            <a:avLst/>
          </a:prstGeom>
          <a:noFill/>
          <a:ln/>
        </p:spPr>
        <p:txBody>
          <a:bodyPr wrap="none" lIns="0" tIns="0" rIns="0" bIns="0" rtlCol="0" anchor="t"/>
          <a:lstStyle/>
          <a:p>
            <a:pPr algn="l" indent="0" marL="0">
              <a:lnSpc>
                <a:spcPts val="2050"/>
              </a:lnSpc>
              <a:buNone/>
            </a:pPr>
            <a:r>
              <a:rPr lang="en-US" sz="1300" dirty="0">
                <a:solidFill>
                  <a:srgbClr val="FFFFFF"/>
                </a:solidFill>
                <a:latin typeface="Lato" pitchFamily="34" charset="0"/>
                <a:ea typeface="Lato" pitchFamily="34" charset="-122"/>
                <a:cs typeface="Lato" pitchFamily="34" charset="-120"/>
              </a:rPr>
              <a:t>Complies with PDPA, agricultural guidelines.</a:t>
            </a:r>
            <a:endParaRPr lang="en-US" sz="1300" dirty="0"/>
          </a:p>
        </p:txBody>
      </p:sp>
      <p:sp>
        <p:nvSpPr>
          <p:cNvPr id="17" name="Text 14"/>
          <p:cNvSpPr/>
          <p:nvPr/>
        </p:nvSpPr>
        <p:spPr>
          <a:xfrm>
            <a:off x="4782145" y="1390174"/>
            <a:ext cx="2646998" cy="311348"/>
          </a:xfrm>
          <a:prstGeom prst="rect">
            <a:avLst/>
          </a:prstGeom>
          <a:noFill/>
          <a:ln/>
        </p:spPr>
        <p:txBody>
          <a:bodyPr wrap="none" lIns="0" tIns="0" rIns="0" bIns="0" rtlCol="0" anchor="t"/>
          <a:lstStyle/>
          <a:p>
            <a:pPr algn="l" indent="0" marL="0">
              <a:lnSpc>
                <a:spcPts val="2450"/>
              </a:lnSpc>
              <a:buNone/>
            </a:pPr>
            <a:r>
              <a:rPr lang="en-US" sz="1950" dirty="0">
                <a:solidFill>
                  <a:srgbClr val="312F2B"/>
                </a:solidFill>
                <a:latin typeface="Gelasio" pitchFamily="34" charset="0"/>
                <a:ea typeface="Gelasio" pitchFamily="34" charset="-122"/>
                <a:cs typeface="Gelasio" pitchFamily="34" charset="-120"/>
              </a:rPr>
              <a:t>Challenges &amp; Mitigation</a:t>
            </a:r>
            <a:endParaRPr lang="en-US" sz="1950" dirty="0"/>
          </a:p>
        </p:txBody>
      </p:sp>
      <p:sp>
        <p:nvSpPr>
          <p:cNvPr id="18" name="Shape 15"/>
          <p:cNvSpPr/>
          <p:nvPr/>
        </p:nvSpPr>
        <p:spPr>
          <a:xfrm>
            <a:off x="4782145" y="1888212"/>
            <a:ext cx="3788450" cy="1234678"/>
          </a:xfrm>
          <a:prstGeom prst="roundRect">
            <a:avLst>
              <a:gd name="adj" fmla="val 5648"/>
            </a:avLst>
          </a:prstGeom>
          <a:solidFill>
            <a:srgbClr val="F6F0E4">
              <a:alpha val="95000"/>
            </a:srgbClr>
          </a:solidFill>
          <a:ln w="22860">
            <a:solidFill>
              <a:srgbClr val="CECEC9"/>
            </a:solidFill>
            <a:prstDash val="solid"/>
          </a:ln>
        </p:spPr>
      </p:sp>
      <p:pic>
        <p:nvPicPr>
          <p:cNvPr id="19" name="Image 1" descr="preencoded.png">    </p:cNvPr>
          <p:cNvPicPr>
            <a:picLocks noChangeAspect="1"/>
          </p:cNvPicPr>
          <p:nvPr/>
        </p:nvPicPr>
        <p:blipFill>
          <a:blip r:embed="rId2"/>
          <a:stretch>
            <a:fillRect/>
          </a:stretch>
        </p:blipFill>
        <p:spPr>
          <a:xfrm>
            <a:off x="4705469" y="1811536"/>
            <a:ext cx="199192" cy="199192"/>
          </a:xfrm>
          <a:prstGeom prst="rect">
            <a:avLst/>
          </a:prstGeom>
        </p:spPr>
      </p:pic>
      <p:pic>
        <p:nvPicPr>
          <p:cNvPr id="20" name="Image 2" descr="preencoded.png">    </p:cNvPr>
          <p:cNvPicPr>
            <a:picLocks noChangeAspect="1"/>
          </p:cNvPicPr>
          <p:nvPr/>
        </p:nvPicPr>
        <p:blipFill>
          <a:blip r:embed="rId3"/>
          <a:stretch>
            <a:fillRect/>
          </a:stretch>
        </p:blipFill>
        <p:spPr>
          <a:xfrm>
            <a:off x="8448080" y="3000375"/>
            <a:ext cx="199192" cy="199192"/>
          </a:xfrm>
          <a:prstGeom prst="rect">
            <a:avLst/>
          </a:prstGeom>
        </p:spPr>
      </p:pic>
      <p:sp>
        <p:nvSpPr>
          <p:cNvPr id="21" name="Text 16"/>
          <p:cNvSpPr/>
          <p:nvPr/>
        </p:nvSpPr>
        <p:spPr>
          <a:xfrm>
            <a:off x="5053965" y="2160032"/>
            <a:ext cx="2075378" cy="259318"/>
          </a:xfrm>
          <a:prstGeom prst="rect">
            <a:avLst/>
          </a:prstGeom>
          <a:noFill/>
          <a:ln/>
        </p:spPr>
        <p:txBody>
          <a:bodyPr wrap="none" lIns="0" tIns="0" rIns="0" bIns="0" rtlCol="0" anchor="t"/>
          <a:lstStyle/>
          <a:p>
            <a:pPr algn="l" indent="0" marL="0">
              <a:lnSpc>
                <a:spcPts val="2000"/>
              </a:lnSpc>
              <a:buNone/>
            </a:pPr>
            <a:r>
              <a:rPr lang="en-US" sz="1600" dirty="0">
                <a:solidFill>
                  <a:srgbClr val="272525"/>
                </a:solidFill>
                <a:latin typeface="Gelasio" pitchFamily="34" charset="0"/>
                <a:ea typeface="Gelasio" pitchFamily="34" charset="-122"/>
                <a:cs typeface="Gelasio" pitchFamily="34" charset="-120"/>
              </a:rPr>
              <a:t>Low Tech Adoption</a:t>
            </a:r>
            <a:endParaRPr lang="en-US" sz="1600" dirty="0"/>
          </a:p>
        </p:txBody>
      </p:sp>
      <p:sp>
        <p:nvSpPr>
          <p:cNvPr id="22" name="Text 17"/>
          <p:cNvSpPr/>
          <p:nvPr/>
        </p:nvSpPr>
        <p:spPr>
          <a:xfrm>
            <a:off x="5053965" y="2585323"/>
            <a:ext cx="3244810" cy="265747"/>
          </a:xfrm>
          <a:prstGeom prst="rect">
            <a:avLst/>
          </a:prstGeom>
          <a:noFill/>
          <a:ln/>
        </p:spPr>
        <p:txBody>
          <a:bodyPr wrap="none" lIns="0" tIns="0" rIns="0" bIns="0" rtlCol="0" anchor="t"/>
          <a:lstStyle/>
          <a:p>
            <a:pPr algn="l" indent="0" marL="0">
              <a:lnSpc>
                <a:spcPts val="2050"/>
              </a:lnSpc>
              <a:buNone/>
            </a:pPr>
            <a:r>
              <a:rPr lang="en-US" sz="1300" dirty="0">
                <a:solidFill>
                  <a:srgbClr val="272525"/>
                </a:solidFill>
                <a:latin typeface="Lato" pitchFamily="34" charset="0"/>
                <a:ea typeface="Lato" pitchFamily="34" charset="-122"/>
                <a:cs typeface="Lato" pitchFamily="34" charset="-120"/>
              </a:rPr>
              <a:t>Training, simple design, demonstrations.</a:t>
            </a:r>
            <a:endParaRPr lang="en-US" sz="1300" dirty="0"/>
          </a:p>
        </p:txBody>
      </p:sp>
      <p:sp>
        <p:nvSpPr>
          <p:cNvPr id="23" name="Shape 18"/>
          <p:cNvSpPr/>
          <p:nvPr/>
        </p:nvSpPr>
        <p:spPr>
          <a:xfrm>
            <a:off x="4782145" y="3288863"/>
            <a:ext cx="3788450" cy="1234678"/>
          </a:xfrm>
          <a:prstGeom prst="roundRect">
            <a:avLst>
              <a:gd name="adj" fmla="val 5648"/>
            </a:avLst>
          </a:prstGeom>
          <a:solidFill>
            <a:srgbClr val="F6F0E4">
              <a:alpha val="95000"/>
            </a:srgbClr>
          </a:solidFill>
          <a:ln w="22860">
            <a:solidFill>
              <a:srgbClr val="CECEC9"/>
            </a:solidFill>
            <a:prstDash val="solid"/>
          </a:ln>
        </p:spPr>
      </p:sp>
      <p:pic>
        <p:nvPicPr>
          <p:cNvPr id="24" name="Image 3" descr="preencoded.png">    </p:cNvPr>
          <p:cNvPicPr>
            <a:picLocks noChangeAspect="1"/>
          </p:cNvPicPr>
          <p:nvPr/>
        </p:nvPicPr>
        <p:blipFill>
          <a:blip r:embed="rId4"/>
          <a:stretch>
            <a:fillRect/>
          </a:stretch>
        </p:blipFill>
        <p:spPr>
          <a:xfrm>
            <a:off x="4705469" y="3212187"/>
            <a:ext cx="199192" cy="199192"/>
          </a:xfrm>
          <a:prstGeom prst="rect">
            <a:avLst/>
          </a:prstGeom>
        </p:spPr>
      </p:pic>
      <p:pic>
        <p:nvPicPr>
          <p:cNvPr id="25" name="Image 4" descr="preencoded.png">    </p:cNvPr>
          <p:cNvPicPr>
            <a:picLocks noChangeAspect="1"/>
          </p:cNvPicPr>
          <p:nvPr/>
        </p:nvPicPr>
        <p:blipFill>
          <a:blip r:embed="rId5"/>
          <a:stretch>
            <a:fillRect/>
          </a:stretch>
        </p:blipFill>
        <p:spPr>
          <a:xfrm>
            <a:off x="8448080" y="4401026"/>
            <a:ext cx="199192" cy="199192"/>
          </a:xfrm>
          <a:prstGeom prst="rect">
            <a:avLst/>
          </a:prstGeom>
        </p:spPr>
      </p:pic>
      <p:sp>
        <p:nvSpPr>
          <p:cNvPr id="26" name="Text 19"/>
          <p:cNvSpPr/>
          <p:nvPr/>
        </p:nvSpPr>
        <p:spPr>
          <a:xfrm>
            <a:off x="5053965" y="3560683"/>
            <a:ext cx="2075378" cy="259318"/>
          </a:xfrm>
          <a:prstGeom prst="rect">
            <a:avLst/>
          </a:prstGeom>
          <a:noFill/>
          <a:ln/>
        </p:spPr>
        <p:txBody>
          <a:bodyPr wrap="none" lIns="0" tIns="0" rIns="0" bIns="0" rtlCol="0" anchor="t"/>
          <a:lstStyle/>
          <a:p>
            <a:pPr algn="l" indent="0" marL="0">
              <a:lnSpc>
                <a:spcPts val="2000"/>
              </a:lnSpc>
              <a:buNone/>
            </a:pPr>
            <a:r>
              <a:rPr lang="en-US" sz="1600" dirty="0">
                <a:solidFill>
                  <a:srgbClr val="272525"/>
                </a:solidFill>
                <a:latin typeface="Gelasio" pitchFamily="34" charset="0"/>
                <a:ea typeface="Gelasio" pitchFamily="34" charset="-122"/>
                <a:cs typeface="Gelasio" pitchFamily="34" charset="-120"/>
              </a:rPr>
              <a:t>Limited Internet</a:t>
            </a:r>
            <a:endParaRPr lang="en-US" sz="1600" dirty="0"/>
          </a:p>
        </p:txBody>
      </p:sp>
      <p:sp>
        <p:nvSpPr>
          <p:cNvPr id="27" name="Text 20"/>
          <p:cNvSpPr/>
          <p:nvPr/>
        </p:nvSpPr>
        <p:spPr>
          <a:xfrm>
            <a:off x="5053965" y="3985974"/>
            <a:ext cx="3244810" cy="265747"/>
          </a:xfrm>
          <a:prstGeom prst="rect">
            <a:avLst/>
          </a:prstGeom>
          <a:noFill/>
          <a:ln/>
        </p:spPr>
        <p:txBody>
          <a:bodyPr wrap="none" lIns="0" tIns="0" rIns="0" bIns="0" rtlCol="0" anchor="t"/>
          <a:lstStyle/>
          <a:p>
            <a:pPr algn="l" indent="0" marL="0">
              <a:lnSpc>
                <a:spcPts val="2050"/>
              </a:lnSpc>
              <a:buNone/>
            </a:pPr>
            <a:r>
              <a:rPr lang="en-US" sz="1300" dirty="0">
                <a:solidFill>
                  <a:srgbClr val="272525"/>
                </a:solidFill>
                <a:latin typeface="Lato" pitchFamily="34" charset="0"/>
                <a:ea typeface="Lato" pitchFamily="34" charset="-122"/>
                <a:cs typeface="Lato" pitchFamily="34" charset="-120"/>
              </a:rPr>
              <a:t>Offline mode, local storage, lightweight app.</a:t>
            </a:r>
            <a:endParaRPr lang="en-US" sz="1300" dirty="0"/>
          </a:p>
        </p:txBody>
      </p:sp>
      <p:sp>
        <p:nvSpPr>
          <p:cNvPr id="28" name="Shape 21"/>
          <p:cNvSpPr/>
          <p:nvPr/>
        </p:nvSpPr>
        <p:spPr>
          <a:xfrm>
            <a:off x="4782145" y="4689515"/>
            <a:ext cx="3788450" cy="1234678"/>
          </a:xfrm>
          <a:prstGeom prst="roundRect">
            <a:avLst>
              <a:gd name="adj" fmla="val 5648"/>
            </a:avLst>
          </a:prstGeom>
          <a:solidFill>
            <a:srgbClr val="F6F0E4">
              <a:alpha val="95000"/>
            </a:srgbClr>
          </a:solidFill>
          <a:ln w="22860">
            <a:solidFill>
              <a:srgbClr val="CECEC9"/>
            </a:solidFill>
            <a:prstDash val="solid"/>
          </a:ln>
        </p:spPr>
      </p:sp>
      <p:pic>
        <p:nvPicPr>
          <p:cNvPr id="29" name="Image 5" descr="preencoded.png">    </p:cNvPr>
          <p:cNvPicPr>
            <a:picLocks noChangeAspect="1"/>
          </p:cNvPicPr>
          <p:nvPr/>
        </p:nvPicPr>
        <p:blipFill>
          <a:blip r:embed="rId6"/>
          <a:stretch>
            <a:fillRect/>
          </a:stretch>
        </p:blipFill>
        <p:spPr>
          <a:xfrm>
            <a:off x="4705469" y="4612838"/>
            <a:ext cx="199192" cy="199192"/>
          </a:xfrm>
          <a:prstGeom prst="rect">
            <a:avLst/>
          </a:prstGeom>
        </p:spPr>
      </p:pic>
      <p:pic>
        <p:nvPicPr>
          <p:cNvPr id="30" name="Image 6" descr="preencoded.png">    </p:cNvPr>
          <p:cNvPicPr>
            <a:picLocks noChangeAspect="1"/>
          </p:cNvPicPr>
          <p:nvPr/>
        </p:nvPicPr>
        <p:blipFill>
          <a:blip r:embed="rId7"/>
          <a:stretch>
            <a:fillRect/>
          </a:stretch>
        </p:blipFill>
        <p:spPr>
          <a:xfrm>
            <a:off x="8448080" y="5801678"/>
            <a:ext cx="199192" cy="199192"/>
          </a:xfrm>
          <a:prstGeom prst="rect">
            <a:avLst/>
          </a:prstGeom>
        </p:spPr>
      </p:pic>
      <p:sp>
        <p:nvSpPr>
          <p:cNvPr id="31" name="Text 22"/>
          <p:cNvSpPr/>
          <p:nvPr/>
        </p:nvSpPr>
        <p:spPr>
          <a:xfrm>
            <a:off x="5053965" y="4961334"/>
            <a:ext cx="2075378" cy="259318"/>
          </a:xfrm>
          <a:prstGeom prst="rect">
            <a:avLst/>
          </a:prstGeom>
          <a:noFill/>
          <a:ln/>
        </p:spPr>
        <p:txBody>
          <a:bodyPr wrap="none" lIns="0" tIns="0" rIns="0" bIns="0" rtlCol="0" anchor="t"/>
          <a:lstStyle/>
          <a:p>
            <a:pPr algn="l" indent="0" marL="0">
              <a:lnSpc>
                <a:spcPts val="2000"/>
              </a:lnSpc>
              <a:buNone/>
            </a:pPr>
            <a:r>
              <a:rPr lang="en-US" sz="1600" dirty="0">
                <a:solidFill>
                  <a:srgbClr val="272525"/>
                </a:solidFill>
                <a:latin typeface="Gelasio" pitchFamily="34" charset="0"/>
                <a:ea typeface="Gelasio" pitchFamily="34" charset="-122"/>
                <a:cs typeface="Gelasio" pitchFamily="34" charset="-120"/>
              </a:rPr>
              <a:t>Small Dataset</a:t>
            </a:r>
            <a:endParaRPr lang="en-US" sz="1600" dirty="0"/>
          </a:p>
        </p:txBody>
      </p:sp>
      <p:sp>
        <p:nvSpPr>
          <p:cNvPr id="32" name="Text 23"/>
          <p:cNvSpPr/>
          <p:nvPr/>
        </p:nvSpPr>
        <p:spPr>
          <a:xfrm>
            <a:off x="5053965" y="5386626"/>
            <a:ext cx="3244810" cy="265747"/>
          </a:xfrm>
          <a:prstGeom prst="rect">
            <a:avLst/>
          </a:prstGeom>
          <a:noFill/>
          <a:ln/>
        </p:spPr>
        <p:txBody>
          <a:bodyPr wrap="none" lIns="0" tIns="0" rIns="0" bIns="0" rtlCol="0" anchor="t"/>
          <a:lstStyle/>
          <a:p>
            <a:pPr algn="l" indent="0" marL="0">
              <a:lnSpc>
                <a:spcPts val="2050"/>
              </a:lnSpc>
              <a:buNone/>
            </a:pPr>
            <a:r>
              <a:rPr lang="en-US" sz="1300" dirty="0">
                <a:solidFill>
                  <a:srgbClr val="272525"/>
                </a:solidFill>
                <a:latin typeface="Lato" pitchFamily="34" charset="0"/>
                <a:ea typeface="Lato" pitchFamily="34" charset="-122"/>
                <a:cs typeface="Lato" pitchFamily="34" charset="-120"/>
              </a:rPr>
              <a:t>Expand dataset with CRI, augmentation.</a:t>
            </a:r>
            <a:endParaRPr lang="en-US" sz="1300" dirty="0"/>
          </a:p>
        </p:txBody>
      </p:sp>
      <p:sp>
        <p:nvSpPr>
          <p:cNvPr id="33" name="Shape 24"/>
          <p:cNvSpPr/>
          <p:nvPr/>
        </p:nvSpPr>
        <p:spPr>
          <a:xfrm>
            <a:off x="4782145" y="6090166"/>
            <a:ext cx="3788450" cy="1500426"/>
          </a:xfrm>
          <a:prstGeom prst="roundRect">
            <a:avLst>
              <a:gd name="adj" fmla="val 4648"/>
            </a:avLst>
          </a:prstGeom>
          <a:solidFill>
            <a:srgbClr val="F6F0E4">
              <a:alpha val="95000"/>
            </a:srgbClr>
          </a:solidFill>
          <a:ln w="22860">
            <a:solidFill>
              <a:srgbClr val="CECEC9"/>
            </a:solidFill>
            <a:prstDash val="solid"/>
          </a:ln>
        </p:spPr>
      </p:sp>
      <p:pic>
        <p:nvPicPr>
          <p:cNvPr id="34" name="Image 7" descr="preencoded.png">    </p:cNvPr>
          <p:cNvPicPr>
            <a:picLocks noChangeAspect="1"/>
          </p:cNvPicPr>
          <p:nvPr/>
        </p:nvPicPr>
        <p:blipFill>
          <a:blip r:embed="rId8"/>
          <a:stretch>
            <a:fillRect/>
          </a:stretch>
        </p:blipFill>
        <p:spPr>
          <a:xfrm>
            <a:off x="4705469" y="6013490"/>
            <a:ext cx="199192" cy="199192"/>
          </a:xfrm>
          <a:prstGeom prst="rect">
            <a:avLst/>
          </a:prstGeom>
        </p:spPr>
      </p:pic>
      <p:pic>
        <p:nvPicPr>
          <p:cNvPr id="35" name="Image 8" descr="preencoded.png">    </p:cNvPr>
          <p:cNvPicPr>
            <a:picLocks noChangeAspect="1"/>
          </p:cNvPicPr>
          <p:nvPr/>
        </p:nvPicPr>
        <p:blipFill>
          <a:blip r:embed="rId9"/>
          <a:stretch>
            <a:fillRect/>
          </a:stretch>
        </p:blipFill>
        <p:spPr>
          <a:xfrm>
            <a:off x="8448080" y="7468076"/>
            <a:ext cx="199192" cy="199192"/>
          </a:xfrm>
          <a:prstGeom prst="rect">
            <a:avLst/>
          </a:prstGeom>
        </p:spPr>
      </p:pic>
      <p:sp>
        <p:nvSpPr>
          <p:cNvPr id="36" name="Text 25"/>
          <p:cNvSpPr/>
          <p:nvPr/>
        </p:nvSpPr>
        <p:spPr>
          <a:xfrm>
            <a:off x="5053965" y="6361986"/>
            <a:ext cx="2075378" cy="259318"/>
          </a:xfrm>
          <a:prstGeom prst="rect">
            <a:avLst/>
          </a:prstGeom>
          <a:noFill/>
          <a:ln/>
        </p:spPr>
        <p:txBody>
          <a:bodyPr wrap="none" lIns="0" tIns="0" rIns="0" bIns="0" rtlCol="0" anchor="t"/>
          <a:lstStyle/>
          <a:p>
            <a:pPr algn="l" indent="0" marL="0">
              <a:lnSpc>
                <a:spcPts val="2000"/>
              </a:lnSpc>
              <a:buNone/>
            </a:pPr>
            <a:r>
              <a:rPr lang="en-US" sz="1600" dirty="0">
                <a:solidFill>
                  <a:srgbClr val="272525"/>
                </a:solidFill>
                <a:latin typeface="Gelasio" pitchFamily="34" charset="0"/>
                <a:ea typeface="Gelasio" pitchFamily="34" charset="-122"/>
                <a:cs typeface="Gelasio" pitchFamily="34" charset="-120"/>
              </a:rPr>
              <a:t>Data Privacy</a:t>
            </a:r>
            <a:endParaRPr lang="en-US" sz="1600" dirty="0"/>
          </a:p>
        </p:txBody>
      </p:sp>
      <p:sp>
        <p:nvSpPr>
          <p:cNvPr id="37" name="Text 26"/>
          <p:cNvSpPr/>
          <p:nvPr/>
        </p:nvSpPr>
        <p:spPr>
          <a:xfrm>
            <a:off x="5053965" y="6787277"/>
            <a:ext cx="3244810" cy="531495"/>
          </a:xfrm>
          <a:prstGeom prst="rect">
            <a:avLst/>
          </a:prstGeom>
          <a:noFill/>
          <a:ln/>
        </p:spPr>
        <p:txBody>
          <a:bodyPr wrap="square" lIns="0" tIns="0" rIns="0" bIns="0" rtlCol="0" anchor="t"/>
          <a:lstStyle/>
          <a:p>
            <a:pPr algn="l" indent="0" marL="0">
              <a:lnSpc>
                <a:spcPts val="2050"/>
              </a:lnSpc>
              <a:buNone/>
            </a:pPr>
            <a:r>
              <a:rPr lang="en-US" sz="1300" dirty="0">
                <a:solidFill>
                  <a:srgbClr val="272525"/>
                </a:solidFill>
                <a:latin typeface="Lato" pitchFamily="34" charset="0"/>
                <a:ea typeface="Lato" pitchFamily="34" charset="-122"/>
                <a:cs typeface="Lato" pitchFamily="34" charset="-120"/>
              </a:rPr>
              <a:t>PDPA compliance, encryption, consent forms.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37103"/>
            <a:ext cx="9374862"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AI's Role: Learning from Other Crops</a:t>
            </a:r>
            <a:endParaRPr lang="en-US" sz="4450" dirty="0"/>
          </a:p>
        </p:txBody>
      </p:sp>
      <p:sp>
        <p:nvSpPr>
          <p:cNvPr id="3" name="Text 1"/>
          <p:cNvSpPr/>
          <p:nvPr/>
        </p:nvSpPr>
        <p:spPr>
          <a:xfrm>
            <a:off x="793790" y="179951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AI has proven successful in plant disease detection for various crops, but coconut has been largely underserved.</a:t>
            </a:r>
            <a:endParaRPr lang="en-US" sz="1750" dirty="0"/>
          </a:p>
        </p:txBody>
      </p:sp>
      <p:sp>
        <p:nvSpPr>
          <p:cNvPr id="4" name="Shape 2"/>
          <p:cNvSpPr/>
          <p:nvPr/>
        </p:nvSpPr>
        <p:spPr>
          <a:xfrm>
            <a:off x="793790" y="2417564"/>
            <a:ext cx="13042821" cy="2616518"/>
          </a:xfrm>
          <a:prstGeom prst="roundRect">
            <a:avLst>
              <a:gd name="adj" fmla="val 3641"/>
            </a:avLst>
          </a:prstGeom>
          <a:noFill/>
          <a:ln w="7620">
            <a:solidFill>
              <a:srgbClr val="000000">
                <a:alpha val="8000"/>
              </a:srgbClr>
            </a:solidFill>
            <a:prstDash val="solid"/>
          </a:ln>
        </p:spPr>
      </p:sp>
      <p:sp>
        <p:nvSpPr>
          <p:cNvPr id="5" name="Shape 3"/>
          <p:cNvSpPr/>
          <p:nvPr/>
        </p:nvSpPr>
        <p:spPr>
          <a:xfrm>
            <a:off x="801410" y="2425184"/>
            <a:ext cx="13027581" cy="650319"/>
          </a:xfrm>
          <a:prstGeom prst="rect">
            <a:avLst/>
          </a:prstGeom>
          <a:solidFill>
            <a:srgbClr val="FFFFFF">
              <a:alpha val="4000"/>
            </a:srgbClr>
          </a:solidFill>
          <a:ln/>
        </p:spPr>
      </p:sp>
      <p:sp>
        <p:nvSpPr>
          <p:cNvPr id="6" name="Text 4"/>
          <p:cNvSpPr/>
          <p:nvPr/>
        </p:nvSpPr>
        <p:spPr>
          <a:xfrm>
            <a:off x="1028462" y="2568893"/>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Tomato</a:t>
            </a:r>
            <a:endParaRPr lang="en-US" sz="1750" dirty="0"/>
          </a:p>
        </p:txBody>
      </p:sp>
      <p:sp>
        <p:nvSpPr>
          <p:cNvPr id="7" name="Text 5"/>
          <p:cNvSpPr/>
          <p:nvPr/>
        </p:nvSpPr>
        <p:spPr>
          <a:xfrm>
            <a:off x="4289108" y="2568893"/>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Leaf disease detection</a:t>
            </a:r>
            <a:endParaRPr lang="en-US" sz="1750" dirty="0"/>
          </a:p>
        </p:txBody>
      </p:sp>
      <p:sp>
        <p:nvSpPr>
          <p:cNvPr id="8" name="Text 6"/>
          <p:cNvSpPr/>
          <p:nvPr/>
        </p:nvSpPr>
        <p:spPr>
          <a:xfrm>
            <a:off x="7545943" y="2568893"/>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90%+</a:t>
            </a:r>
            <a:endParaRPr lang="en-US" sz="1750" dirty="0"/>
          </a:p>
        </p:txBody>
      </p:sp>
      <p:sp>
        <p:nvSpPr>
          <p:cNvPr id="9" name="Text 7"/>
          <p:cNvSpPr/>
          <p:nvPr/>
        </p:nvSpPr>
        <p:spPr>
          <a:xfrm>
            <a:off x="10802779" y="2568893"/>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Wakefield, 2020</a:t>
            </a:r>
            <a:endParaRPr lang="en-US" sz="1750" dirty="0"/>
          </a:p>
        </p:txBody>
      </p:sp>
      <p:sp>
        <p:nvSpPr>
          <p:cNvPr id="10" name="Shape 8"/>
          <p:cNvSpPr/>
          <p:nvPr/>
        </p:nvSpPr>
        <p:spPr>
          <a:xfrm>
            <a:off x="801410" y="3075503"/>
            <a:ext cx="13027581" cy="650319"/>
          </a:xfrm>
          <a:prstGeom prst="rect">
            <a:avLst/>
          </a:prstGeom>
          <a:solidFill>
            <a:srgbClr val="000000">
              <a:alpha val="4000"/>
            </a:srgbClr>
          </a:solidFill>
          <a:ln/>
        </p:spPr>
      </p:sp>
      <p:sp>
        <p:nvSpPr>
          <p:cNvPr id="11" name="Text 9"/>
          <p:cNvSpPr/>
          <p:nvPr/>
        </p:nvSpPr>
        <p:spPr>
          <a:xfrm>
            <a:off x="1028462" y="3219212"/>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Rice</a:t>
            </a:r>
            <a:endParaRPr lang="en-US" sz="1750" dirty="0"/>
          </a:p>
        </p:txBody>
      </p:sp>
      <p:sp>
        <p:nvSpPr>
          <p:cNvPr id="12" name="Text 10"/>
          <p:cNvSpPr/>
          <p:nvPr/>
        </p:nvSpPr>
        <p:spPr>
          <a:xfrm>
            <a:off x="4289108" y="3219212"/>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Rice blast detection</a:t>
            </a:r>
            <a:endParaRPr lang="en-US" sz="1750" dirty="0"/>
          </a:p>
        </p:txBody>
      </p:sp>
      <p:sp>
        <p:nvSpPr>
          <p:cNvPr id="13" name="Text 11"/>
          <p:cNvSpPr/>
          <p:nvPr/>
        </p:nvSpPr>
        <p:spPr>
          <a:xfrm>
            <a:off x="7545943" y="3219212"/>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88%</a:t>
            </a:r>
            <a:endParaRPr lang="en-US" sz="1750" dirty="0"/>
          </a:p>
        </p:txBody>
      </p:sp>
      <p:sp>
        <p:nvSpPr>
          <p:cNvPr id="14" name="Text 12"/>
          <p:cNvSpPr/>
          <p:nvPr/>
        </p:nvSpPr>
        <p:spPr>
          <a:xfrm>
            <a:off x="10802779" y="3219212"/>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Ernst, 2019</a:t>
            </a:r>
            <a:endParaRPr lang="en-US" sz="1750" dirty="0"/>
          </a:p>
        </p:txBody>
      </p:sp>
      <p:sp>
        <p:nvSpPr>
          <p:cNvPr id="15" name="Shape 13"/>
          <p:cNvSpPr/>
          <p:nvPr/>
        </p:nvSpPr>
        <p:spPr>
          <a:xfrm>
            <a:off x="801410" y="3725823"/>
            <a:ext cx="13027581" cy="650319"/>
          </a:xfrm>
          <a:prstGeom prst="rect">
            <a:avLst/>
          </a:prstGeom>
          <a:solidFill>
            <a:srgbClr val="FFFFFF">
              <a:alpha val="4000"/>
            </a:srgbClr>
          </a:solidFill>
          <a:ln/>
        </p:spPr>
      </p:sp>
      <p:sp>
        <p:nvSpPr>
          <p:cNvPr id="16" name="Text 14"/>
          <p:cNvSpPr/>
          <p:nvPr/>
        </p:nvSpPr>
        <p:spPr>
          <a:xfrm>
            <a:off x="1028462" y="3869531"/>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Maize</a:t>
            </a:r>
            <a:endParaRPr lang="en-US" sz="1750" dirty="0"/>
          </a:p>
        </p:txBody>
      </p:sp>
      <p:sp>
        <p:nvSpPr>
          <p:cNvPr id="17" name="Text 15"/>
          <p:cNvSpPr/>
          <p:nvPr/>
        </p:nvSpPr>
        <p:spPr>
          <a:xfrm>
            <a:off x="4289108" y="3869531"/>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Leaf spot detection</a:t>
            </a:r>
            <a:endParaRPr lang="en-US" sz="1750" dirty="0"/>
          </a:p>
        </p:txBody>
      </p:sp>
      <p:sp>
        <p:nvSpPr>
          <p:cNvPr id="18" name="Text 16"/>
          <p:cNvSpPr/>
          <p:nvPr/>
        </p:nvSpPr>
        <p:spPr>
          <a:xfrm>
            <a:off x="7545943" y="3869531"/>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91%</a:t>
            </a:r>
            <a:endParaRPr lang="en-US" sz="1750" dirty="0"/>
          </a:p>
        </p:txBody>
      </p:sp>
      <p:sp>
        <p:nvSpPr>
          <p:cNvPr id="19" name="Text 17"/>
          <p:cNvSpPr/>
          <p:nvPr/>
        </p:nvSpPr>
        <p:spPr>
          <a:xfrm>
            <a:off x="10802779" y="3869531"/>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Brincat, 2019</a:t>
            </a:r>
            <a:endParaRPr lang="en-US" sz="1750" dirty="0"/>
          </a:p>
        </p:txBody>
      </p:sp>
      <p:sp>
        <p:nvSpPr>
          <p:cNvPr id="20" name="Shape 18"/>
          <p:cNvSpPr/>
          <p:nvPr/>
        </p:nvSpPr>
        <p:spPr>
          <a:xfrm>
            <a:off x="801410" y="4376142"/>
            <a:ext cx="13027581" cy="650319"/>
          </a:xfrm>
          <a:prstGeom prst="rect">
            <a:avLst/>
          </a:prstGeom>
          <a:solidFill>
            <a:srgbClr val="000000">
              <a:alpha val="4000"/>
            </a:srgbClr>
          </a:solidFill>
          <a:ln/>
        </p:spPr>
      </p:sp>
      <p:sp>
        <p:nvSpPr>
          <p:cNvPr id="21" name="Text 19"/>
          <p:cNvSpPr/>
          <p:nvPr/>
        </p:nvSpPr>
        <p:spPr>
          <a:xfrm>
            <a:off x="1028462" y="4519851"/>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Coconut</a:t>
            </a:r>
            <a:endParaRPr lang="en-US" sz="1750" dirty="0"/>
          </a:p>
        </p:txBody>
      </p:sp>
      <p:sp>
        <p:nvSpPr>
          <p:cNvPr id="22" name="Text 20"/>
          <p:cNvSpPr/>
          <p:nvPr/>
        </p:nvSpPr>
        <p:spPr>
          <a:xfrm>
            <a:off x="4289108" y="4519851"/>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Limited research</a:t>
            </a:r>
            <a:endParaRPr lang="en-US" sz="1750" dirty="0"/>
          </a:p>
        </p:txBody>
      </p:sp>
      <p:sp>
        <p:nvSpPr>
          <p:cNvPr id="23" name="Text 21"/>
          <p:cNvSpPr/>
          <p:nvPr/>
        </p:nvSpPr>
        <p:spPr>
          <a:xfrm>
            <a:off x="7545943" y="4519851"/>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Not widely applied yet</a:t>
            </a:r>
            <a:endParaRPr lang="en-US" sz="1750" dirty="0"/>
          </a:p>
        </p:txBody>
      </p:sp>
      <p:sp>
        <p:nvSpPr>
          <p:cNvPr id="24" name="Text 22"/>
          <p:cNvSpPr/>
          <p:nvPr/>
        </p:nvSpPr>
        <p:spPr>
          <a:xfrm>
            <a:off x="10802779" y="4519851"/>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Kumarage, 2022</a:t>
            </a:r>
            <a:endParaRPr lang="en-US" sz="1750" dirty="0"/>
          </a:p>
        </p:txBody>
      </p:sp>
      <p:sp>
        <p:nvSpPr>
          <p:cNvPr id="25" name="Text 23"/>
          <p:cNvSpPr/>
          <p:nvPr/>
        </p:nvSpPr>
        <p:spPr>
          <a:xfrm>
            <a:off x="793790" y="528923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This gap presents a unique opportunity for COCO SCAN to bring AI benefits to coconut farmers.</a:t>
            </a:r>
            <a:endParaRPr lang="en-US" sz="1750" dirty="0"/>
          </a:p>
        </p:txBody>
      </p:sp>
      <p:sp>
        <p:nvSpPr>
          <p:cNvPr id="26" name="Shape 24"/>
          <p:cNvSpPr/>
          <p:nvPr/>
        </p:nvSpPr>
        <p:spPr>
          <a:xfrm>
            <a:off x="793790" y="5907286"/>
            <a:ext cx="13042821" cy="1685092"/>
          </a:xfrm>
          <a:prstGeom prst="roundRect">
            <a:avLst>
              <a:gd name="adj" fmla="val 5654"/>
            </a:avLst>
          </a:prstGeom>
          <a:solidFill>
            <a:srgbClr val="E8E8E3"/>
          </a:solidFill>
          <a:ln w="7620">
            <a:solidFill>
              <a:srgbClr val="CECEC9"/>
            </a:solidFill>
            <a:prstDash val="solid"/>
          </a:ln>
        </p:spPr>
      </p:sp>
      <p:sp>
        <p:nvSpPr>
          <p:cNvPr id="27" name="Shape 25"/>
          <p:cNvSpPr/>
          <p:nvPr/>
        </p:nvSpPr>
        <p:spPr>
          <a:xfrm>
            <a:off x="801410" y="5914906"/>
            <a:ext cx="4342448" cy="1669852"/>
          </a:xfrm>
          <a:prstGeom prst="roundRect">
            <a:avLst>
              <a:gd name="adj" fmla="val 5705"/>
            </a:avLst>
          </a:prstGeom>
          <a:solidFill>
            <a:srgbClr val="325F7B"/>
          </a:solidFill>
          <a:ln/>
        </p:spPr>
      </p:sp>
      <p:sp>
        <p:nvSpPr>
          <p:cNvPr id="28" name="Text 26"/>
          <p:cNvSpPr/>
          <p:nvPr/>
        </p:nvSpPr>
        <p:spPr>
          <a:xfrm>
            <a:off x="1028224" y="61417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Gelasio" pitchFamily="34" charset="0"/>
                <a:ea typeface="Gelasio" pitchFamily="34" charset="-122"/>
                <a:cs typeface="Gelasio" pitchFamily="34" charset="-120"/>
              </a:rPr>
              <a:t>MobileNetV2</a:t>
            </a:r>
            <a:endParaRPr lang="en-US" sz="2200" dirty="0"/>
          </a:p>
        </p:txBody>
      </p:sp>
      <p:sp>
        <p:nvSpPr>
          <p:cNvPr id="29" name="Text 27"/>
          <p:cNvSpPr/>
          <p:nvPr/>
        </p:nvSpPr>
        <p:spPr>
          <a:xfrm>
            <a:off x="1028224" y="6632138"/>
            <a:ext cx="3888819"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Lato" pitchFamily="34" charset="0"/>
                <a:ea typeface="Lato" pitchFamily="34" charset="-122"/>
                <a:cs typeface="Lato" pitchFamily="34" charset="-120"/>
              </a:rPr>
              <a:t>Fast, small, but lower accuracy (~82%).</a:t>
            </a:r>
            <a:endParaRPr lang="en-US" sz="1750" dirty="0"/>
          </a:p>
        </p:txBody>
      </p:sp>
      <p:sp>
        <p:nvSpPr>
          <p:cNvPr id="30" name="Shape 28"/>
          <p:cNvSpPr/>
          <p:nvPr/>
        </p:nvSpPr>
        <p:spPr>
          <a:xfrm>
            <a:off x="5143857" y="5914906"/>
            <a:ext cx="4342567" cy="1669852"/>
          </a:xfrm>
          <a:prstGeom prst="rect">
            <a:avLst/>
          </a:prstGeom>
          <a:solidFill>
            <a:srgbClr val="325F7B"/>
          </a:solidFill>
          <a:ln/>
        </p:spPr>
      </p:sp>
      <p:sp>
        <p:nvSpPr>
          <p:cNvPr id="31" name="Shape 29"/>
          <p:cNvSpPr/>
          <p:nvPr/>
        </p:nvSpPr>
        <p:spPr>
          <a:xfrm>
            <a:off x="5143857" y="5914906"/>
            <a:ext cx="30480" cy="1669852"/>
          </a:xfrm>
          <a:prstGeom prst="roundRect">
            <a:avLst>
              <a:gd name="adj" fmla="val 312558"/>
            </a:avLst>
          </a:prstGeom>
          <a:solidFill>
            <a:srgbClr val="4B7894"/>
          </a:solidFill>
          <a:ln/>
        </p:spPr>
      </p:sp>
      <p:sp>
        <p:nvSpPr>
          <p:cNvPr id="32" name="Text 30"/>
          <p:cNvSpPr/>
          <p:nvPr/>
        </p:nvSpPr>
        <p:spPr>
          <a:xfrm>
            <a:off x="5370671" y="61417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Gelasio" pitchFamily="34" charset="0"/>
                <a:ea typeface="Gelasio" pitchFamily="34" charset="-122"/>
                <a:cs typeface="Gelasio" pitchFamily="34" charset="-120"/>
              </a:rPr>
              <a:t>ResNet50</a:t>
            </a:r>
            <a:endParaRPr lang="en-US" sz="2200" dirty="0"/>
          </a:p>
        </p:txBody>
      </p:sp>
      <p:sp>
        <p:nvSpPr>
          <p:cNvPr id="33" name="Text 31"/>
          <p:cNvSpPr/>
          <p:nvPr/>
        </p:nvSpPr>
        <p:spPr>
          <a:xfrm>
            <a:off x="5370671" y="6632138"/>
            <a:ext cx="3888938"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Lato" pitchFamily="34" charset="0"/>
                <a:ea typeface="Lato" pitchFamily="34" charset="-122"/>
                <a:cs typeface="Lato" pitchFamily="34" charset="-120"/>
              </a:rPr>
              <a:t>High accuracy (~86%), but heavy and slow.</a:t>
            </a:r>
            <a:endParaRPr lang="en-US" sz="1750" dirty="0"/>
          </a:p>
        </p:txBody>
      </p:sp>
      <p:sp>
        <p:nvSpPr>
          <p:cNvPr id="34" name="Shape 32"/>
          <p:cNvSpPr/>
          <p:nvPr/>
        </p:nvSpPr>
        <p:spPr>
          <a:xfrm>
            <a:off x="9486424" y="5914906"/>
            <a:ext cx="4342567" cy="1669852"/>
          </a:xfrm>
          <a:prstGeom prst="rect">
            <a:avLst/>
          </a:prstGeom>
          <a:solidFill>
            <a:srgbClr val="325F7B"/>
          </a:solidFill>
          <a:ln/>
        </p:spPr>
      </p:sp>
      <p:sp>
        <p:nvSpPr>
          <p:cNvPr id="35" name="Shape 33"/>
          <p:cNvSpPr/>
          <p:nvPr/>
        </p:nvSpPr>
        <p:spPr>
          <a:xfrm>
            <a:off x="9486424" y="5914906"/>
            <a:ext cx="30480" cy="1669852"/>
          </a:xfrm>
          <a:prstGeom prst="roundRect">
            <a:avLst>
              <a:gd name="adj" fmla="val 312558"/>
            </a:avLst>
          </a:prstGeom>
          <a:solidFill>
            <a:srgbClr val="4B7894"/>
          </a:solidFill>
          <a:ln/>
        </p:spPr>
      </p:sp>
      <p:sp>
        <p:nvSpPr>
          <p:cNvPr id="36" name="Text 34"/>
          <p:cNvSpPr/>
          <p:nvPr/>
        </p:nvSpPr>
        <p:spPr>
          <a:xfrm>
            <a:off x="9713238" y="61417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Gelasio" pitchFamily="34" charset="0"/>
                <a:ea typeface="Gelasio" pitchFamily="34" charset="-122"/>
                <a:cs typeface="Gelasio" pitchFamily="34" charset="-120"/>
              </a:rPr>
              <a:t>EfficientNetV2</a:t>
            </a:r>
            <a:endParaRPr lang="en-US" sz="2200" dirty="0"/>
          </a:p>
        </p:txBody>
      </p:sp>
      <p:sp>
        <p:nvSpPr>
          <p:cNvPr id="37" name="Text 35"/>
          <p:cNvSpPr/>
          <p:nvPr/>
        </p:nvSpPr>
        <p:spPr>
          <a:xfrm>
            <a:off x="9713238" y="6632138"/>
            <a:ext cx="3888938"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Lato" pitchFamily="34" charset="0"/>
                <a:ea typeface="Lato" pitchFamily="34" charset="-122"/>
                <a:cs typeface="Lato" pitchFamily="34" charset="-120"/>
              </a:rPr>
              <a:t>Best balance: High accuracy (~90%), moderate size, fast.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1623" y="472678"/>
            <a:ext cx="10297358" cy="537091"/>
          </a:xfrm>
          <a:prstGeom prst="rect">
            <a:avLst/>
          </a:prstGeom>
          <a:noFill/>
          <a:ln/>
        </p:spPr>
        <p:txBody>
          <a:bodyPr wrap="none" lIns="0" tIns="0" rIns="0" bIns="0" rtlCol="0" anchor="t"/>
          <a:lstStyle/>
          <a:p>
            <a:pPr algn="l" indent="0" marL="0">
              <a:lnSpc>
                <a:spcPts val="4200"/>
              </a:lnSpc>
              <a:buNone/>
            </a:pPr>
            <a:r>
              <a:rPr lang="en-US" sz="3350" dirty="0">
                <a:solidFill>
                  <a:srgbClr val="312F2B"/>
                </a:solidFill>
                <a:latin typeface="Gelasio" pitchFamily="34" charset="0"/>
                <a:ea typeface="Gelasio" pitchFamily="34" charset="-122"/>
                <a:cs typeface="Gelasio" pitchFamily="34" charset="-120"/>
              </a:rPr>
              <a:t>How COCO SCAN Works: System Architecture &amp; Flow</a:t>
            </a:r>
            <a:endParaRPr lang="en-US" sz="3350" dirty="0"/>
          </a:p>
        </p:txBody>
      </p:sp>
      <p:pic>
        <p:nvPicPr>
          <p:cNvPr id="3" name="Image 0" descr="preencoded.png">    </p:cNvPr>
          <p:cNvPicPr>
            <a:picLocks noChangeAspect="1"/>
          </p:cNvPicPr>
          <p:nvPr/>
        </p:nvPicPr>
        <p:blipFill>
          <a:blip r:embed="rId1"/>
          <a:stretch>
            <a:fillRect/>
          </a:stretch>
        </p:blipFill>
        <p:spPr>
          <a:xfrm>
            <a:off x="601623" y="1460897"/>
            <a:ext cx="6503908" cy="5389840"/>
          </a:xfrm>
          <a:prstGeom prst="rect">
            <a:avLst/>
          </a:prstGeom>
        </p:spPr>
      </p:pic>
      <p:sp>
        <p:nvSpPr>
          <p:cNvPr id="4" name="Text 1"/>
          <p:cNvSpPr/>
          <p:nvPr/>
        </p:nvSpPr>
        <p:spPr>
          <a:xfrm>
            <a:off x="601623" y="7044095"/>
            <a:ext cx="6503908" cy="82510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Lato" pitchFamily="34" charset="0"/>
                <a:ea typeface="Lato" pitchFamily="34" charset="-122"/>
                <a:cs typeface="Lato" pitchFamily="34" charset="-120"/>
              </a:rPr>
              <a:t>The system is a lightweight, mobile-first, offline application. Images are processed locally through pre-processing before being passed to the on-device AI model (TensorFlow Lite).</a:t>
            </a:r>
            <a:endParaRPr lang="en-US" sz="1350" dirty="0"/>
          </a:p>
        </p:txBody>
      </p:sp>
      <p:pic>
        <p:nvPicPr>
          <p:cNvPr id="5" name="Image 1" descr="preencoded.png">    </p:cNvPr>
          <p:cNvPicPr>
            <a:picLocks noChangeAspect="1"/>
          </p:cNvPicPr>
          <p:nvPr/>
        </p:nvPicPr>
        <p:blipFill>
          <a:blip r:embed="rId2"/>
          <a:stretch>
            <a:fillRect/>
          </a:stretch>
        </p:blipFill>
        <p:spPr>
          <a:xfrm>
            <a:off x="7532489" y="1460897"/>
            <a:ext cx="859393" cy="1059061"/>
          </a:xfrm>
          <a:prstGeom prst="rect">
            <a:avLst/>
          </a:prstGeom>
        </p:spPr>
      </p:pic>
      <p:sp>
        <p:nvSpPr>
          <p:cNvPr id="6" name="Text 2"/>
          <p:cNvSpPr/>
          <p:nvPr/>
        </p:nvSpPr>
        <p:spPr>
          <a:xfrm>
            <a:off x="8563689" y="1632704"/>
            <a:ext cx="2148721" cy="268605"/>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Gelasio" pitchFamily="34" charset="0"/>
                <a:ea typeface="Gelasio" pitchFamily="34" charset="-122"/>
                <a:cs typeface="Gelasio" pitchFamily="34" charset="-120"/>
              </a:rPr>
              <a:t>Capture Image</a:t>
            </a:r>
            <a:endParaRPr lang="en-US" sz="1650" dirty="0"/>
          </a:p>
        </p:txBody>
      </p:sp>
      <p:sp>
        <p:nvSpPr>
          <p:cNvPr id="7" name="Text 3"/>
          <p:cNvSpPr/>
          <p:nvPr/>
        </p:nvSpPr>
        <p:spPr>
          <a:xfrm>
            <a:off x="8563689" y="2073116"/>
            <a:ext cx="5472708" cy="275034"/>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Lato" pitchFamily="34" charset="0"/>
                <a:ea typeface="Lato" pitchFamily="34" charset="-122"/>
                <a:cs typeface="Lato" pitchFamily="34" charset="-120"/>
              </a:rPr>
              <a:t>Farmer takes a photo of the coconut leaf.</a:t>
            </a:r>
            <a:endParaRPr lang="en-US" sz="1350" dirty="0"/>
          </a:p>
        </p:txBody>
      </p:sp>
      <p:pic>
        <p:nvPicPr>
          <p:cNvPr id="8" name="Image 2" descr="preencoded.png">    </p:cNvPr>
          <p:cNvPicPr>
            <a:picLocks noChangeAspect="1"/>
          </p:cNvPicPr>
          <p:nvPr/>
        </p:nvPicPr>
        <p:blipFill>
          <a:blip r:embed="rId3"/>
          <a:stretch>
            <a:fillRect/>
          </a:stretch>
        </p:blipFill>
        <p:spPr>
          <a:xfrm>
            <a:off x="7532489" y="2519958"/>
            <a:ext cx="859393" cy="1059061"/>
          </a:xfrm>
          <a:prstGeom prst="rect">
            <a:avLst/>
          </a:prstGeom>
        </p:spPr>
      </p:pic>
      <p:sp>
        <p:nvSpPr>
          <p:cNvPr id="9" name="Text 4"/>
          <p:cNvSpPr/>
          <p:nvPr/>
        </p:nvSpPr>
        <p:spPr>
          <a:xfrm>
            <a:off x="8563689" y="2691765"/>
            <a:ext cx="2148721" cy="268605"/>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Gelasio" pitchFamily="34" charset="0"/>
                <a:ea typeface="Gelasio" pitchFamily="34" charset="-122"/>
                <a:cs typeface="Gelasio" pitchFamily="34" charset="-120"/>
              </a:rPr>
              <a:t>Process &amp; Analyze</a:t>
            </a:r>
            <a:endParaRPr lang="en-US" sz="1650" dirty="0"/>
          </a:p>
        </p:txBody>
      </p:sp>
      <p:sp>
        <p:nvSpPr>
          <p:cNvPr id="10" name="Text 5"/>
          <p:cNvSpPr/>
          <p:nvPr/>
        </p:nvSpPr>
        <p:spPr>
          <a:xfrm>
            <a:off x="8563689" y="3132177"/>
            <a:ext cx="5472708" cy="275034"/>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Lato" pitchFamily="34" charset="0"/>
                <a:ea typeface="Lato" pitchFamily="34" charset="-122"/>
                <a:cs typeface="Lato" pitchFamily="34" charset="-120"/>
              </a:rPr>
              <a:t>Image is pre-processed and sent to the AI model for inference.</a:t>
            </a:r>
            <a:endParaRPr lang="en-US" sz="1350" dirty="0"/>
          </a:p>
        </p:txBody>
      </p:sp>
      <p:pic>
        <p:nvPicPr>
          <p:cNvPr id="11" name="Image 3" descr="preencoded.png">    </p:cNvPr>
          <p:cNvPicPr>
            <a:picLocks noChangeAspect="1"/>
          </p:cNvPicPr>
          <p:nvPr/>
        </p:nvPicPr>
        <p:blipFill>
          <a:blip r:embed="rId4"/>
          <a:stretch>
            <a:fillRect/>
          </a:stretch>
        </p:blipFill>
        <p:spPr>
          <a:xfrm>
            <a:off x="7532489" y="3579019"/>
            <a:ext cx="859393" cy="1059061"/>
          </a:xfrm>
          <a:prstGeom prst="rect">
            <a:avLst/>
          </a:prstGeom>
        </p:spPr>
      </p:pic>
      <p:sp>
        <p:nvSpPr>
          <p:cNvPr id="12" name="Text 6"/>
          <p:cNvSpPr/>
          <p:nvPr/>
        </p:nvSpPr>
        <p:spPr>
          <a:xfrm>
            <a:off x="8563689" y="3750826"/>
            <a:ext cx="2148721" cy="268605"/>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Gelasio" pitchFamily="34" charset="0"/>
                <a:ea typeface="Gelasio" pitchFamily="34" charset="-122"/>
                <a:cs typeface="Gelasio" pitchFamily="34" charset="-120"/>
              </a:rPr>
              <a:t>Display Results</a:t>
            </a:r>
            <a:endParaRPr lang="en-US" sz="1650" dirty="0"/>
          </a:p>
        </p:txBody>
      </p:sp>
      <p:sp>
        <p:nvSpPr>
          <p:cNvPr id="13" name="Text 7"/>
          <p:cNvSpPr/>
          <p:nvPr/>
        </p:nvSpPr>
        <p:spPr>
          <a:xfrm>
            <a:off x="8563689" y="4191238"/>
            <a:ext cx="5472708" cy="275034"/>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Lato" pitchFamily="34" charset="0"/>
                <a:ea typeface="Lato" pitchFamily="34" charset="-122"/>
                <a:cs typeface="Lato" pitchFamily="34" charset="-120"/>
              </a:rPr>
              <a:t>Model returns disease prediction and confidence score.</a:t>
            </a:r>
            <a:endParaRPr lang="en-US" sz="1350" dirty="0"/>
          </a:p>
        </p:txBody>
      </p:sp>
      <p:pic>
        <p:nvPicPr>
          <p:cNvPr id="14" name="Image 4" descr="preencoded.png">    </p:cNvPr>
          <p:cNvPicPr>
            <a:picLocks noChangeAspect="1"/>
          </p:cNvPicPr>
          <p:nvPr/>
        </p:nvPicPr>
        <p:blipFill>
          <a:blip r:embed="rId5"/>
          <a:stretch>
            <a:fillRect/>
          </a:stretch>
        </p:blipFill>
        <p:spPr>
          <a:xfrm>
            <a:off x="7532489" y="4638080"/>
            <a:ext cx="859393" cy="1059061"/>
          </a:xfrm>
          <a:prstGeom prst="rect">
            <a:avLst/>
          </a:prstGeom>
        </p:spPr>
      </p:pic>
      <p:sp>
        <p:nvSpPr>
          <p:cNvPr id="15" name="Text 8"/>
          <p:cNvSpPr/>
          <p:nvPr/>
        </p:nvSpPr>
        <p:spPr>
          <a:xfrm>
            <a:off x="8563689" y="4809887"/>
            <a:ext cx="2148721" cy="268605"/>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Gelasio" pitchFamily="34" charset="0"/>
                <a:ea typeface="Gelasio" pitchFamily="34" charset="-122"/>
                <a:cs typeface="Gelasio" pitchFamily="34" charset="-120"/>
              </a:rPr>
              <a:t>Provide Advice</a:t>
            </a:r>
            <a:endParaRPr lang="en-US" sz="1650" dirty="0"/>
          </a:p>
        </p:txBody>
      </p:sp>
      <p:sp>
        <p:nvSpPr>
          <p:cNvPr id="16" name="Text 9"/>
          <p:cNvSpPr/>
          <p:nvPr/>
        </p:nvSpPr>
        <p:spPr>
          <a:xfrm>
            <a:off x="8563689" y="5250299"/>
            <a:ext cx="5472708" cy="275034"/>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Lato" pitchFamily="34" charset="0"/>
                <a:ea typeface="Lato" pitchFamily="34" charset="-122"/>
                <a:cs typeface="Lato" pitchFamily="34" charset="-120"/>
              </a:rPr>
              <a:t>App fetches relevant treatment advice from local knowledge base.</a:t>
            </a:r>
            <a:endParaRPr lang="en-US" sz="1350" dirty="0"/>
          </a:p>
        </p:txBody>
      </p:sp>
      <p:pic>
        <p:nvPicPr>
          <p:cNvPr id="17" name="Image 5" descr="preencoded.png">    </p:cNvPr>
          <p:cNvPicPr>
            <a:picLocks noChangeAspect="1"/>
          </p:cNvPicPr>
          <p:nvPr/>
        </p:nvPicPr>
        <p:blipFill>
          <a:blip r:embed="rId6"/>
          <a:stretch>
            <a:fillRect/>
          </a:stretch>
        </p:blipFill>
        <p:spPr>
          <a:xfrm>
            <a:off x="7532489" y="5697141"/>
            <a:ext cx="859393" cy="1059061"/>
          </a:xfrm>
          <a:prstGeom prst="rect">
            <a:avLst/>
          </a:prstGeom>
        </p:spPr>
      </p:pic>
      <p:sp>
        <p:nvSpPr>
          <p:cNvPr id="18" name="Text 10"/>
          <p:cNvSpPr/>
          <p:nvPr/>
        </p:nvSpPr>
        <p:spPr>
          <a:xfrm>
            <a:off x="8563689" y="5868948"/>
            <a:ext cx="2148721" cy="268605"/>
          </a:xfrm>
          <a:prstGeom prst="rect">
            <a:avLst/>
          </a:prstGeom>
          <a:noFill/>
          <a:ln/>
        </p:spPr>
        <p:txBody>
          <a:bodyPr wrap="none" lIns="0" tIns="0" rIns="0" bIns="0" rtlCol="0" anchor="t"/>
          <a:lstStyle/>
          <a:p>
            <a:pPr algn="l" indent="0" marL="0">
              <a:lnSpc>
                <a:spcPts val="2100"/>
              </a:lnSpc>
              <a:buNone/>
            </a:pPr>
            <a:r>
              <a:rPr lang="en-US" sz="1650" dirty="0">
                <a:solidFill>
                  <a:srgbClr val="272525"/>
                </a:solidFill>
                <a:latin typeface="Gelasio" pitchFamily="34" charset="0"/>
                <a:ea typeface="Gelasio" pitchFamily="34" charset="-122"/>
                <a:cs typeface="Gelasio" pitchFamily="34" charset="-120"/>
              </a:rPr>
              <a:t>Save History</a:t>
            </a:r>
            <a:endParaRPr lang="en-US" sz="1650" dirty="0"/>
          </a:p>
        </p:txBody>
      </p:sp>
      <p:sp>
        <p:nvSpPr>
          <p:cNvPr id="19" name="Text 11"/>
          <p:cNvSpPr/>
          <p:nvPr/>
        </p:nvSpPr>
        <p:spPr>
          <a:xfrm>
            <a:off x="8563689" y="6309360"/>
            <a:ext cx="5472708" cy="275034"/>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Lato" pitchFamily="34" charset="0"/>
                <a:ea typeface="Lato" pitchFamily="34" charset="-122"/>
                <a:cs typeface="Lato" pitchFamily="34" charset="-120"/>
              </a:rPr>
              <a:t>Farmer can optionally save results for future reference.</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89503"/>
            <a:ext cx="10162699"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Ensuring Accuracy: Testing &amp; Validation</a:t>
            </a:r>
            <a:endParaRPr lang="en-US" sz="4450" dirty="0"/>
          </a:p>
        </p:txBody>
      </p:sp>
      <p:sp>
        <p:nvSpPr>
          <p:cNvPr id="3" name="Text 1"/>
          <p:cNvSpPr/>
          <p:nvPr/>
        </p:nvSpPr>
        <p:spPr>
          <a:xfrm>
            <a:off x="793790" y="195191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Rigorous testing confirmed COCO SCAN's accuracy, performance, and usability.</a:t>
            </a:r>
            <a:endParaRPr lang="en-US" sz="1750" dirty="0"/>
          </a:p>
        </p:txBody>
      </p:sp>
      <p:sp>
        <p:nvSpPr>
          <p:cNvPr id="4" name="Text 2"/>
          <p:cNvSpPr/>
          <p:nvPr/>
        </p:nvSpPr>
        <p:spPr>
          <a:xfrm>
            <a:off x="793790" y="2683312"/>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272525"/>
                </a:solidFill>
                <a:latin typeface="Gelasio" pitchFamily="34" charset="0"/>
                <a:ea typeface="Gelasio" pitchFamily="34" charset="-122"/>
                <a:cs typeface="Gelasio" pitchFamily="34" charset="-120"/>
              </a:rPr>
              <a:t>90%</a:t>
            </a:r>
            <a:endParaRPr lang="en-US" sz="5850" dirty="0"/>
          </a:p>
        </p:txBody>
      </p:sp>
      <p:sp>
        <p:nvSpPr>
          <p:cNvPr id="5" name="Text 3"/>
          <p:cNvSpPr/>
          <p:nvPr/>
        </p:nvSpPr>
        <p:spPr>
          <a:xfrm>
            <a:off x="1455420" y="371510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72525"/>
                </a:solidFill>
                <a:latin typeface="Gelasio" pitchFamily="34" charset="0"/>
                <a:ea typeface="Gelasio" pitchFamily="34" charset="-122"/>
                <a:cs typeface="Gelasio" pitchFamily="34" charset="-120"/>
              </a:rPr>
              <a:t>Overall Accuracy</a:t>
            </a:r>
            <a:endParaRPr lang="en-US" sz="2200" dirty="0"/>
          </a:p>
        </p:txBody>
      </p:sp>
      <p:sp>
        <p:nvSpPr>
          <p:cNvPr id="6" name="Text 4"/>
          <p:cNvSpPr/>
          <p:nvPr/>
        </p:nvSpPr>
        <p:spPr>
          <a:xfrm>
            <a:off x="793790" y="4205526"/>
            <a:ext cx="4158615"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Lato" pitchFamily="34" charset="0"/>
                <a:ea typeface="Lato" pitchFamily="34" charset="-122"/>
                <a:cs typeface="Lato" pitchFamily="34" charset="-120"/>
              </a:rPr>
              <a:t>Achieved by EfficientNetV2 model.</a:t>
            </a:r>
            <a:endParaRPr lang="en-US" sz="1750" dirty="0"/>
          </a:p>
        </p:txBody>
      </p:sp>
      <p:sp>
        <p:nvSpPr>
          <p:cNvPr id="7" name="Text 5"/>
          <p:cNvSpPr/>
          <p:nvPr/>
        </p:nvSpPr>
        <p:spPr>
          <a:xfrm>
            <a:off x="5235893" y="2683312"/>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272525"/>
                </a:solidFill>
                <a:latin typeface="Gelasio" pitchFamily="34" charset="0"/>
                <a:ea typeface="Gelasio" pitchFamily="34" charset="-122"/>
                <a:cs typeface="Gelasio" pitchFamily="34" charset="-120"/>
              </a:rPr>
              <a:t>2.8s</a:t>
            </a:r>
            <a:endParaRPr lang="en-US" sz="5850" dirty="0"/>
          </a:p>
        </p:txBody>
      </p:sp>
      <p:sp>
        <p:nvSpPr>
          <p:cNvPr id="8" name="Text 6"/>
          <p:cNvSpPr/>
          <p:nvPr/>
        </p:nvSpPr>
        <p:spPr>
          <a:xfrm>
            <a:off x="5897523" y="371510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72525"/>
                </a:solidFill>
                <a:latin typeface="Gelasio" pitchFamily="34" charset="0"/>
                <a:ea typeface="Gelasio" pitchFamily="34" charset="-122"/>
                <a:cs typeface="Gelasio" pitchFamily="34" charset="-120"/>
              </a:rPr>
              <a:t>Avg. Response Time</a:t>
            </a:r>
            <a:endParaRPr lang="en-US" sz="2200" dirty="0"/>
          </a:p>
        </p:txBody>
      </p:sp>
      <p:sp>
        <p:nvSpPr>
          <p:cNvPr id="9" name="Text 7"/>
          <p:cNvSpPr/>
          <p:nvPr/>
        </p:nvSpPr>
        <p:spPr>
          <a:xfrm>
            <a:off x="5235893" y="4205526"/>
            <a:ext cx="4158615"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Lato" pitchFamily="34" charset="0"/>
                <a:ea typeface="Lato" pitchFamily="34" charset="-122"/>
                <a:cs typeface="Lato" pitchFamily="34" charset="-120"/>
              </a:rPr>
              <a:t>Fast predictions on mobile devices.</a:t>
            </a:r>
            <a:endParaRPr lang="en-US" sz="1750" dirty="0"/>
          </a:p>
        </p:txBody>
      </p:sp>
      <p:sp>
        <p:nvSpPr>
          <p:cNvPr id="10" name="Text 8"/>
          <p:cNvSpPr/>
          <p:nvPr/>
        </p:nvSpPr>
        <p:spPr>
          <a:xfrm>
            <a:off x="9677995" y="2683312"/>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272525"/>
                </a:solidFill>
                <a:latin typeface="Gelasio" pitchFamily="34" charset="0"/>
                <a:ea typeface="Gelasio" pitchFamily="34" charset="-122"/>
                <a:cs typeface="Gelasio" pitchFamily="34" charset="-120"/>
              </a:rPr>
              <a:t>16MB</a:t>
            </a:r>
            <a:endParaRPr lang="en-US" sz="5850" dirty="0"/>
          </a:p>
        </p:txBody>
      </p:sp>
      <p:sp>
        <p:nvSpPr>
          <p:cNvPr id="11" name="Text 9"/>
          <p:cNvSpPr/>
          <p:nvPr/>
        </p:nvSpPr>
        <p:spPr>
          <a:xfrm>
            <a:off x="10339626" y="371510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72525"/>
                </a:solidFill>
                <a:latin typeface="Gelasio" pitchFamily="34" charset="0"/>
                <a:ea typeface="Gelasio" pitchFamily="34" charset="-122"/>
                <a:cs typeface="Gelasio" pitchFamily="34" charset="-120"/>
              </a:rPr>
              <a:t>Model Size</a:t>
            </a:r>
            <a:endParaRPr lang="en-US" sz="2200" dirty="0"/>
          </a:p>
        </p:txBody>
      </p:sp>
      <p:sp>
        <p:nvSpPr>
          <p:cNvPr id="12" name="Text 10"/>
          <p:cNvSpPr/>
          <p:nvPr/>
        </p:nvSpPr>
        <p:spPr>
          <a:xfrm>
            <a:off x="9677995" y="4205526"/>
            <a:ext cx="4158615"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Lato" pitchFamily="34" charset="0"/>
                <a:ea typeface="Lato" pitchFamily="34" charset="-122"/>
                <a:cs typeface="Lato" pitchFamily="34" charset="-120"/>
              </a:rPr>
              <a:t>Optimized for low-end devices.</a:t>
            </a:r>
            <a:endParaRPr lang="en-US" sz="1750" dirty="0"/>
          </a:p>
        </p:txBody>
      </p:sp>
      <p:sp>
        <p:nvSpPr>
          <p:cNvPr id="13" name="Shape 11"/>
          <p:cNvSpPr/>
          <p:nvPr/>
        </p:nvSpPr>
        <p:spPr>
          <a:xfrm>
            <a:off x="793790" y="4823579"/>
            <a:ext cx="13042821" cy="2616518"/>
          </a:xfrm>
          <a:prstGeom prst="roundRect">
            <a:avLst>
              <a:gd name="adj" fmla="val 3641"/>
            </a:avLst>
          </a:prstGeom>
          <a:noFill/>
          <a:ln w="7620">
            <a:solidFill>
              <a:srgbClr val="000000">
                <a:alpha val="8000"/>
              </a:srgbClr>
            </a:solidFill>
            <a:prstDash val="solid"/>
          </a:ln>
        </p:spPr>
      </p:sp>
      <p:sp>
        <p:nvSpPr>
          <p:cNvPr id="14" name="Shape 12"/>
          <p:cNvSpPr/>
          <p:nvPr/>
        </p:nvSpPr>
        <p:spPr>
          <a:xfrm>
            <a:off x="801410" y="4831199"/>
            <a:ext cx="13027581" cy="650319"/>
          </a:xfrm>
          <a:prstGeom prst="rect">
            <a:avLst/>
          </a:prstGeom>
          <a:solidFill>
            <a:srgbClr val="FFFFFF">
              <a:alpha val="4000"/>
            </a:srgbClr>
          </a:solidFill>
          <a:ln/>
        </p:spPr>
      </p:sp>
      <p:sp>
        <p:nvSpPr>
          <p:cNvPr id="15" name="Text 13"/>
          <p:cNvSpPr/>
          <p:nvPr/>
        </p:nvSpPr>
        <p:spPr>
          <a:xfrm>
            <a:off x="1028581" y="4974908"/>
            <a:ext cx="84522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TC 01</a:t>
            </a:r>
            <a:endParaRPr lang="en-US" sz="1750" dirty="0"/>
          </a:p>
        </p:txBody>
      </p:sp>
      <p:sp>
        <p:nvSpPr>
          <p:cNvPr id="16" name="Text 14"/>
          <p:cNvSpPr/>
          <p:nvPr/>
        </p:nvSpPr>
        <p:spPr>
          <a:xfrm>
            <a:off x="2335054" y="4974908"/>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Image Capture</a:t>
            </a:r>
            <a:endParaRPr lang="en-US" sz="1750" dirty="0"/>
          </a:p>
        </p:txBody>
      </p:sp>
      <p:sp>
        <p:nvSpPr>
          <p:cNvPr id="17" name="Text 15"/>
          <p:cNvSpPr/>
          <p:nvPr/>
        </p:nvSpPr>
        <p:spPr>
          <a:xfrm>
            <a:off x="4940498" y="4974908"/>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Farmer takes photo</a:t>
            </a:r>
            <a:endParaRPr lang="en-US" sz="1750" dirty="0"/>
          </a:p>
        </p:txBody>
      </p:sp>
      <p:sp>
        <p:nvSpPr>
          <p:cNvPr id="18" name="Text 16"/>
          <p:cNvSpPr/>
          <p:nvPr/>
        </p:nvSpPr>
        <p:spPr>
          <a:xfrm>
            <a:off x="8197334" y="4974908"/>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Image captured &amp; displayed</a:t>
            </a:r>
            <a:endParaRPr lang="en-US" sz="1750" dirty="0"/>
          </a:p>
        </p:txBody>
      </p:sp>
      <p:sp>
        <p:nvSpPr>
          <p:cNvPr id="19" name="Text 17"/>
          <p:cNvSpPr/>
          <p:nvPr/>
        </p:nvSpPr>
        <p:spPr>
          <a:xfrm>
            <a:off x="11454170" y="4974908"/>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Pass</a:t>
            </a:r>
            <a:endParaRPr lang="en-US" sz="1750" dirty="0"/>
          </a:p>
        </p:txBody>
      </p:sp>
      <p:sp>
        <p:nvSpPr>
          <p:cNvPr id="20" name="Shape 18"/>
          <p:cNvSpPr/>
          <p:nvPr/>
        </p:nvSpPr>
        <p:spPr>
          <a:xfrm>
            <a:off x="801410" y="5481518"/>
            <a:ext cx="13027581" cy="650319"/>
          </a:xfrm>
          <a:prstGeom prst="rect">
            <a:avLst/>
          </a:prstGeom>
          <a:solidFill>
            <a:srgbClr val="000000">
              <a:alpha val="4000"/>
            </a:srgbClr>
          </a:solidFill>
          <a:ln/>
        </p:spPr>
      </p:sp>
      <p:sp>
        <p:nvSpPr>
          <p:cNvPr id="21" name="Text 19"/>
          <p:cNvSpPr/>
          <p:nvPr/>
        </p:nvSpPr>
        <p:spPr>
          <a:xfrm>
            <a:off x="1028581" y="5625227"/>
            <a:ext cx="84522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TC 02</a:t>
            </a:r>
            <a:endParaRPr lang="en-US" sz="1750" dirty="0"/>
          </a:p>
        </p:txBody>
      </p:sp>
      <p:sp>
        <p:nvSpPr>
          <p:cNvPr id="22" name="Text 20"/>
          <p:cNvSpPr/>
          <p:nvPr/>
        </p:nvSpPr>
        <p:spPr>
          <a:xfrm>
            <a:off x="2335054" y="5625227"/>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Disease Detection</a:t>
            </a:r>
            <a:endParaRPr lang="en-US" sz="1750" dirty="0"/>
          </a:p>
        </p:txBody>
      </p:sp>
      <p:sp>
        <p:nvSpPr>
          <p:cNvPr id="23" name="Text 21"/>
          <p:cNvSpPr/>
          <p:nvPr/>
        </p:nvSpPr>
        <p:spPr>
          <a:xfrm>
            <a:off x="4940498" y="5625227"/>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Gray Leaf Spot image</a:t>
            </a:r>
            <a:endParaRPr lang="en-US" sz="1750" dirty="0"/>
          </a:p>
        </p:txBody>
      </p:sp>
      <p:sp>
        <p:nvSpPr>
          <p:cNvPr id="24" name="Text 22"/>
          <p:cNvSpPr/>
          <p:nvPr/>
        </p:nvSpPr>
        <p:spPr>
          <a:xfrm>
            <a:off x="8197334" y="5625227"/>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"Gray Leaf Spot" + score</a:t>
            </a:r>
            <a:endParaRPr lang="en-US" sz="1750" dirty="0"/>
          </a:p>
        </p:txBody>
      </p:sp>
      <p:sp>
        <p:nvSpPr>
          <p:cNvPr id="25" name="Text 23"/>
          <p:cNvSpPr/>
          <p:nvPr/>
        </p:nvSpPr>
        <p:spPr>
          <a:xfrm>
            <a:off x="11454170" y="5625227"/>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Pass</a:t>
            </a:r>
            <a:endParaRPr lang="en-US" sz="1750" dirty="0"/>
          </a:p>
        </p:txBody>
      </p:sp>
      <p:sp>
        <p:nvSpPr>
          <p:cNvPr id="26" name="Shape 24"/>
          <p:cNvSpPr/>
          <p:nvPr/>
        </p:nvSpPr>
        <p:spPr>
          <a:xfrm>
            <a:off x="801410" y="6131838"/>
            <a:ext cx="13027581" cy="650319"/>
          </a:xfrm>
          <a:prstGeom prst="rect">
            <a:avLst/>
          </a:prstGeom>
          <a:solidFill>
            <a:srgbClr val="FFFFFF">
              <a:alpha val="4000"/>
            </a:srgbClr>
          </a:solidFill>
          <a:ln/>
        </p:spPr>
      </p:sp>
      <p:sp>
        <p:nvSpPr>
          <p:cNvPr id="27" name="Text 25"/>
          <p:cNvSpPr/>
          <p:nvPr/>
        </p:nvSpPr>
        <p:spPr>
          <a:xfrm>
            <a:off x="1028581" y="6275546"/>
            <a:ext cx="84522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TC 03</a:t>
            </a:r>
            <a:endParaRPr lang="en-US" sz="1750" dirty="0"/>
          </a:p>
        </p:txBody>
      </p:sp>
      <p:sp>
        <p:nvSpPr>
          <p:cNvPr id="28" name="Text 26"/>
          <p:cNvSpPr/>
          <p:nvPr/>
        </p:nvSpPr>
        <p:spPr>
          <a:xfrm>
            <a:off x="2335054" y="6275546"/>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Treatment Advice</a:t>
            </a:r>
            <a:endParaRPr lang="en-US" sz="1750" dirty="0"/>
          </a:p>
        </p:txBody>
      </p:sp>
      <p:sp>
        <p:nvSpPr>
          <p:cNvPr id="29" name="Text 27"/>
          <p:cNvSpPr/>
          <p:nvPr/>
        </p:nvSpPr>
        <p:spPr>
          <a:xfrm>
            <a:off x="4940498" y="6275546"/>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Bud Rot detection</a:t>
            </a:r>
            <a:endParaRPr lang="en-US" sz="1750" dirty="0"/>
          </a:p>
        </p:txBody>
      </p:sp>
      <p:sp>
        <p:nvSpPr>
          <p:cNvPr id="30" name="Text 28"/>
          <p:cNvSpPr/>
          <p:nvPr/>
        </p:nvSpPr>
        <p:spPr>
          <a:xfrm>
            <a:off x="8197334" y="6275546"/>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Guide in local language</a:t>
            </a:r>
            <a:endParaRPr lang="en-US" sz="1750" dirty="0"/>
          </a:p>
        </p:txBody>
      </p:sp>
      <p:sp>
        <p:nvSpPr>
          <p:cNvPr id="31" name="Text 29"/>
          <p:cNvSpPr/>
          <p:nvPr/>
        </p:nvSpPr>
        <p:spPr>
          <a:xfrm>
            <a:off x="11454170" y="6275546"/>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Pass</a:t>
            </a:r>
            <a:endParaRPr lang="en-US" sz="1750" dirty="0"/>
          </a:p>
        </p:txBody>
      </p:sp>
      <p:sp>
        <p:nvSpPr>
          <p:cNvPr id="32" name="Shape 30"/>
          <p:cNvSpPr/>
          <p:nvPr/>
        </p:nvSpPr>
        <p:spPr>
          <a:xfrm>
            <a:off x="801410" y="6782157"/>
            <a:ext cx="13027581" cy="650319"/>
          </a:xfrm>
          <a:prstGeom prst="rect">
            <a:avLst/>
          </a:prstGeom>
          <a:solidFill>
            <a:srgbClr val="000000">
              <a:alpha val="4000"/>
            </a:srgbClr>
          </a:solidFill>
          <a:ln/>
        </p:spPr>
      </p:sp>
      <p:sp>
        <p:nvSpPr>
          <p:cNvPr id="33" name="Text 31"/>
          <p:cNvSpPr/>
          <p:nvPr/>
        </p:nvSpPr>
        <p:spPr>
          <a:xfrm>
            <a:off x="1028581" y="6925866"/>
            <a:ext cx="84522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TC 04</a:t>
            </a:r>
            <a:endParaRPr lang="en-US" sz="1750" dirty="0"/>
          </a:p>
        </p:txBody>
      </p:sp>
      <p:sp>
        <p:nvSpPr>
          <p:cNvPr id="34" name="Text 32"/>
          <p:cNvSpPr/>
          <p:nvPr/>
        </p:nvSpPr>
        <p:spPr>
          <a:xfrm>
            <a:off x="2335054" y="6925866"/>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Offline Mode</a:t>
            </a:r>
            <a:endParaRPr lang="en-US" sz="1750" dirty="0"/>
          </a:p>
        </p:txBody>
      </p:sp>
      <p:sp>
        <p:nvSpPr>
          <p:cNvPr id="35" name="Text 33"/>
          <p:cNvSpPr/>
          <p:nvPr/>
        </p:nvSpPr>
        <p:spPr>
          <a:xfrm>
            <a:off x="4940498" y="6925866"/>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App without internet</a:t>
            </a:r>
            <a:endParaRPr lang="en-US" sz="1750" dirty="0"/>
          </a:p>
        </p:txBody>
      </p:sp>
      <p:sp>
        <p:nvSpPr>
          <p:cNvPr id="36" name="Text 34"/>
          <p:cNvSpPr/>
          <p:nvPr/>
        </p:nvSpPr>
        <p:spPr>
          <a:xfrm>
            <a:off x="8197334" y="6925866"/>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Detection still runs</a:t>
            </a:r>
            <a:endParaRPr lang="en-US" sz="1750" dirty="0"/>
          </a:p>
        </p:txBody>
      </p:sp>
      <p:sp>
        <p:nvSpPr>
          <p:cNvPr id="37" name="Text 35"/>
          <p:cNvSpPr/>
          <p:nvPr/>
        </p:nvSpPr>
        <p:spPr>
          <a:xfrm>
            <a:off x="11454170" y="6925866"/>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Pass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2025-09-06T19:01:05Z</dcterms:created>
  <dcterms:modified xsi:type="dcterms:W3CDTF">2025-09-06T19:01:05Z</dcterms:modified>
</cp:coreProperties>
</file>